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30" r:id="rId1"/>
  </p:sldMasterIdLst>
  <p:notesMasterIdLst>
    <p:notesMasterId r:id="rId50"/>
  </p:notesMasterIdLst>
  <p:handoutMasterIdLst>
    <p:handoutMasterId r:id="rId51"/>
  </p:handoutMasterIdLst>
  <p:sldIdLst>
    <p:sldId id="256" r:id="rId2"/>
    <p:sldId id="273" r:id="rId3"/>
    <p:sldId id="312" r:id="rId4"/>
    <p:sldId id="314" r:id="rId5"/>
    <p:sldId id="289" r:id="rId6"/>
    <p:sldId id="290" r:id="rId7"/>
    <p:sldId id="291" r:id="rId8"/>
    <p:sldId id="292" r:id="rId9"/>
    <p:sldId id="293" r:id="rId10"/>
    <p:sldId id="324" r:id="rId11"/>
    <p:sldId id="327" r:id="rId12"/>
    <p:sldId id="338" r:id="rId13"/>
    <p:sldId id="315" r:id="rId14"/>
    <p:sldId id="294" r:id="rId15"/>
    <p:sldId id="298" r:id="rId16"/>
    <p:sldId id="295" r:id="rId17"/>
    <p:sldId id="299" r:id="rId18"/>
    <p:sldId id="316" r:id="rId19"/>
    <p:sldId id="319" r:id="rId20"/>
    <p:sldId id="333" r:id="rId21"/>
    <p:sldId id="296" r:id="rId22"/>
    <p:sldId id="318" r:id="rId23"/>
    <p:sldId id="328" r:id="rId24"/>
    <p:sldId id="329" r:id="rId25"/>
    <p:sldId id="334" r:id="rId26"/>
    <p:sldId id="332" r:id="rId27"/>
    <p:sldId id="330" r:id="rId28"/>
    <p:sldId id="331" r:id="rId29"/>
    <p:sldId id="321" r:id="rId30"/>
    <p:sldId id="336" r:id="rId31"/>
    <p:sldId id="335" r:id="rId32"/>
    <p:sldId id="337" r:id="rId33"/>
    <p:sldId id="297" r:id="rId34"/>
    <p:sldId id="320" r:id="rId35"/>
    <p:sldId id="300" r:id="rId36"/>
    <p:sldId id="302" r:id="rId37"/>
    <p:sldId id="322" r:id="rId38"/>
    <p:sldId id="323" r:id="rId39"/>
    <p:sldId id="303" r:id="rId40"/>
    <p:sldId id="305" r:id="rId41"/>
    <p:sldId id="306" r:id="rId42"/>
    <p:sldId id="307" r:id="rId43"/>
    <p:sldId id="308" r:id="rId44"/>
    <p:sldId id="326" r:id="rId45"/>
    <p:sldId id="310" r:id="rId46"/>
    <p:sldId id="288" r:id="rId47"/>
    <p:sldId id="325" r:id="rId48"/>
    <p:sldId id="274" r:id="rId49"/>
  </p:sldIdLst>
  <p:sldSz cx="9144000" cy="5143500" type="screen16x9"/>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162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browse/>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6600"/>
    <a:srgbClr val="C092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9" autoAdjust="0"/>
    <p:restoredTop sz="72674" autoAdjust="0"/>
  </p:normalViewPr>
  <p:slideViewPr>
    <p:cSldViewPr>
      <p:cViewPr varScale="1">
        <p:scale>
          <a:sx n="88" d="100"/>
          <a:sy n="88" d="100"/>
        </p:scale>
        <p:origin x="1464" y="108"/>
      </p:cViewPr>
      <p:guideLst>
        <p:guide orient="horz" pos="2160"/>
        <p:guide pos="2880"/>
        <p:guide orient="horz" pos="1620"/>
      </p:guideLst>
    </p:cSldViewPr>
  </p:slideViewPr>
  <p:notesTextViewPr>
    <p:cViewPr>
      <p:scale>
        <a:sx n="100" d="100"/>
        <a:sy n="100" d="100"/>
      </p:scale>
      <p:origin x="0" y="0"/>
    </p:cViewPr>
  </p:notesTextViewPr>
  <p:sorterViewPr>
    <p:cViewPr>
      <p:scale>
        <a:sx n="66" d="100"/>
        <a:sy n="66" d="100"/>
      </p:scale>
      <p:origin x="0" y="0"/>
    </p:cViewPr>
  </p:sorterViewPr>
  <p:notesViewPr>
    <p:cSldViewPr>
      <p:cViewPr varScale="1">
        <p:scale>
          <a:sx n="69" d="100"/>
          <a:sy n="69" d="100"/>
        </p:scale>
        <p:origin x="-3270" y="-10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notesMaster" Target="notesMasters/notesMaster1.xml"/><Relationship Id="rId55"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handoutMaster" Target="handoutMasters/handoutMaster1.xml"/><Relationship Id="rId3" Type="http://schemas.openxmlformats.org/officeDocument/2006/relationships/slide" Target="slides/slide2.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96F49B21-8BE6-4609-8451-EBF4CE4DB8A6}" type="datetimeFigureOut">
              <a:rPr lang="en-US" smtClean="0"/>
              <a:pPr/>
              <a:t>11/18/2015</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957FA18A-4812-432C-A503-8DA7B930D7F9}" type="slidenum">
              <a:rPr lang="en-US" smtClean="0"/>
              <a:pPr/>
              <a:t>‹#›</a:t>
            </a:fld>
            <a:endParaRPr lang="en-US"/>
          </a:p>
        </p:txBody>
      </p:sp>
    </p:spTree>
    <p:extLst>
      <p:ext uri="{BB962C8B-B14F-4D97-AF65-F5344CB8AC3E}">
        <p14:creationId xmlns:p14="http://schemas.microsoft.com/office/powerpoint/2010/main" val="356172399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DAEB8FF-CB04-4113-8689-2D2F44808738}" type="datetimeFigureOut">
              <a:rPr lang="en-US" smtClean="0"/>
              <a:pPr/>
              <a:t>11/18/2015</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2A8FB23-40D1-4223-979C-43F3BD3F3AC2}" type="slidenum">
              <a:rPr lang="en-US" smtClean="0"/>
              <a:pPr/>
              <a:t>‹#›</a:t>
            </a:fld>
            <a:endParaRPr lang="en-US"/>
          </a:p>
        </p:txBody>
      </p:sp>
    </p:spTree>
    <p:extLst>
      <p:ext uri="{BB962C8B-B14F-4D97-AF65-F5344CB8AC3E}">
        <p14:creationId xmlns:p14="http://schemas.microsoft.com/office/powerpoint/2010/main" val="357696368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3" Type="http://schemas.openxmlformats.org/officeDocument/2006/relationships/hyperlink" Target="mk:@MSITStore:c:\neuroshell%20trader%206\template\neural%20indicators.chm::/neural_network_architectures.htm" TargetMode="External"/><Relationship Id="rId2" Type="http://schemas.openxmlformats.org/officeDocument/2006/relationships/slide" Target="../slides/slide28.xml"/><Relationship Id="rId1" Type="http://schemas.openxmlformats.org/officeDocument/2006/relationships/notesMaster" Target="../notesMasters/notesMaster1.xml"/><Relationship Id="rId4" Type="http://schemas.openxmlformats.org/officeDocument/2006/relationships/hyperlink" Target="mk:@MSITStore:c:\neuroshell%20trader%206\template\neural%20indicators.chm::/activationfunction.htm" TargetMode="Externa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02A8FB23-40D1-4223-979C-43F3BD3F3AC2}" type="slidenum">
              <a:rPr lang="en-US" smtClean="0"/>
              <a:pPr/>
              <a:t>1</a:t>
            </a:fld>
            <a:endParaRPr lang="en-US"/>
          </a:p>
        </p:txBody>
      </p:sp>
    </p:spTree>
    <p:extLst>
      <p:ext uri="{BB962C8B-B14F-4D97-AF65-F5344CB8AC3E}">
        <p14:creationId xmlns:p14="http://schemas.microsoft.com/office/powerpoint/2010/main" val="424187358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r>
              <a:rPr lang="en-US" dirty="0" smtClean="0"/>
              <a:t>Chart:  Contribution Factors</a:t>
            </a:r>
          </a:p>
          <a:p>
            <a:r>
              <a:rPr lang="en-US" dirty="0" smtClean="0"/>
              <a:t>Note contribution factors are different for each stock</a:t>
            </a:r>
            <a:r>
              <a:rPr lang="en-US" baseline="0" dirty="0" smtClean="0"/>
              <a:t> in the same chart even using the same model if models are optimized independently.</a:t>
            </a:r>
          </a:p>
          <a:p>
            <a:endParaRPr lang="en-US" baseline="0" dirty="0" smtClean="0"/>
          </a:p>
          <a:p>
            <a:r>
              <a:rPr lang="en-US" dirty="0" smtClean="0"/>
              <a:t>The importance of input values is a relative measure of how significant each of the inputs is in the predictive model. Values range from 0 to 100. Higher values are associated with more important variables (inputs). If the importance of an input value is ever set to zero, then that input is useless and might as well be omitted. You can omit that variable in the future if you desire. In fact, if you are seeking to eliminate inputs from you model, it is probably a good bet that some of the lowest contributing variables can be safely not used in the future.</a:t>
            </a:r>
          </a:p>
          <a:p>
            <a:r>
              <a:rPr lang="en-US" dirty="0" smtClean="0">
                <a:effectLst/>
              </a:rPr>
              <a:t> </a:t>
            </a:r>
          </a:p>
          <a:p>
            <a:r>
              <a:rPr lang="en-US" dirty="0" smtClean="0"/>
              <a:t>However, do not assume that if the importance value of input A is 10 and the importance value of input B is 5, that input A is twice as good as input B. All we can really say with confidence is that input A is more important than input B.</a:t>
            </a:r>
          </a:p>
          <a:p>
            <a:r>
              <a:rPr lang="en-US" dirty="0" smtClean="0">
                <a:effectLst/>
              </a:rPr>
              <a:t> </a:t>
            </a:r>
          </a:p>
          <a:p>
            <a:r>
              <a:rPr lang="en-US" dirty="0" smtClean="0"/>
              <a:t>In fact, contribution factors are only a guide or estimation of the value of the input variables. They should never be considered highly accurate. Additionally, if you use too many inputs (more that 10), the accuracy of the contribution factors will decrease. If you are using contribution factors to decide amongst a large group of potential inputs, it is best to test them in groups of 10, taking a few of the best ones from each group of 10.</a:t>
            </a:r>
          </a:p>
          <a:p>
            <a:endParaRPr lang="en-US" dirty="0"/>
          </a:p>
        </p:txBody>
      </p:sp>
      <p:sp>
        <p:nvSpPr>
          <p:cNvPr id="4" name="Slide Number Placeholder 3"/>
          <p:cNvSpPr>
            <a:spLocks noGrp="1"/>
          </p:cNvSpPr>
          <p:nvPr>
            <p:ph type="sldNum" sz="quarter" idx="10"/>
          </p:nvPr>
        </p:nvSpPr>
        <p:spPr/>
        <p:txBody>
          <a:bodyPr/>
          <a:lstStyle/>
          <a:p>
            <a:fld id="{02A8FB23-40D1-4223-979C-43F3BD3F3AC2}" type="slidenum">
              <a:rPr lang="en-US" smtClean="0"/>
              <a:pPr/>
              <a:t>10</a:t>
            </a:fld>
            <a:endParaRPr lang="en-US"/>
          </a:p>
        </p:txBody>
      </p:sp>
    </p:spTree>
    <p:extLst>
      <p:ext uri="{BB962C8B-B14F-4D97-AF65-F5344CB8AC3E}">
        <p14:creationId xmlns:p14="http://schemas.microsoft.com/office/powerpoint/2010/main" val="173860969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r>
              <a:rPr lang="en-US" dirty="0" err="1" smtClean="0"/>
              <a:t>TurboProp</a:t>
            </a:r>
            <a:r>
              <a:rPr lang="en-US" dirty="0" smtClean="0"/>
              <a:t> </a:t>
            </a:r>
            <a:r>
              <a:rPr lang="en-US" baseline="0" dirty="0" smtClean="0"/>
              <a:t>scan:  Apple, DE, PG for 1 month of 5 minute bars.  Load other scans.</a:t>
            </a:r>
            <a:endParaRPr lang="en-US" dirty="0"/>
          </a:p>
        </p:txBody>
      </p:sp>
      <p:sp>
        <p:nvSpPr>
          <p:cNvPr id="4" name="Slide Number Placeholder 3"/>
          <p:cNvSpPr>
            <a:spLocks noGrp="1"/>
          </p:cNvSpPr>
          <p:nvPr>
            <p:ph type="sldNum" sz="quarter" idx="10"/>
          </p:nvPr>
        </p:nvSpPr>
        <p:spPr/>
        <p:txBody>
          <a:bodyPr/>
          <a:lstStyle/>
          <a:p>
            <a:fld id="{02A8FB23-40D1-4223-979C-43F3BD3F3AC2}" type="slidenum">
              <a:rPr lang="en-US" smtClean="0"/>
              <a:pPr/>
              <a:t>11</a:t>
            </a:fld>
            <a:endParaRPr lang="en-US"/>
          </a:p>
        </p:txBody>
      </p:sp>
    </p:spTree>
    <p:extLst>
      <p:ext uri="{BB962C8B-B14F-4D97-AF65-F5344CB8AC3E}">
        <p14:creationId xmlns:p14="http://schemas.microsoft.com/office/powerpoint/2010/main" val="419926369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r>
              <a:rPr lang="en-US" dirty="0" smtClean="0"/>
              <a:t>How much data?  Look at www.ward.net in either Trader or ChaosHunter Changes in Documentation -</a:t>
            </a:r>
            <a:r>
              <a:rPr lang="en-US" baseline="0" dirty="0" smtClean="0"/>
              <a:t> </a:t>
            </a:r>
            <a:r>
              <a:rPr lang="en-US" sz="1200" kern="1200" dirty="0" smtClean="0">
                <a:solidFill>
                  <a:schemeClr val="tx1"/>
                </a:solidFill>
                <a:effectLst/>
                <a:latin typeface="+mn-lt"/>
                <a:ea typeface="+mn-ea"/>
                <a:cs typeface="+mn-cs"/>
              </a:rPr>
              <a:t/>
            </a:r>
            <a:br>
              <a:rPr lang="en-US" sz="1200" kern="1200" dirty="0" smtClean="0">
                <a:solidFill>
                  <a:schemeClr val="tx1"/>
                </a:solidFill>
                <a:effectLst/>
                <a:latin typeface="+mn-lt"/>
                <a:ea typeface="+mn-ea"/>
                <a:cs typeface="+mn-cs"/>
              </a:rPr>
            </a:br>
            <a:r>
              <a:rPr lang="en-US" sz="1200" b="1" kern="1200" dirty="0" smtClean="0">
                <a:solidFill>
                  <a:schemeClr val="tx1"/>
                </a:solidFill>
                <a:effectLst/>
                <a:latin typeface="+mn-lt"/>
                <a:ea typeface="+mn-ea"/>
                <a:cs typeface="+mn-cs"/>
              </a:rPr>
              <a:t>Selecting in-sample, paper, and out-of-sample periods - Commentary by Steve Ward </a:t>
            </a:r>
            <a:r>
              <a:rPr lang="en-US" sz="1200" kern="1200" dirty="0" smtClean="0">
                <a:solidFill>
                  <a:schemeClr val="tx1"/>
                </a:solidFill>
                <a:effectLst/>
                <a:latin typeface="+mn-lt"/>
                <a:ea typeface="+mn-ea"/>
                <a:cs typeface="+mn-cs"/>
              </a:rPr>
              <a:t> (12/7/2010)</a:t>
            </a:r>
            <a:endParaRPr lang="en-US" dirty="0"/>
          </a:p>
        </p:txBody>
      </p:sp>
      <p:sp>
        <p:nvSpPr>
          <p:cNvPr id="4" name="Slide Number Placeholder 3"/>
          <p:cNvSpPr>
            <a:spLocks noGrp="1"/>
          </p:cNvSpPr>
          <p:nvPr>
            <p:ph type="sldNum" sz="quarter" idx="10"/>
          </p:nvPr>
        </p:nvSpPr>
        <p:spPr/>
        <p:txBody>
          <a:bodyPr/>
          <a:lstStyle/>
          <a:p>
            <a:fld id="{02A8FB23-40D1-4223-979C-43F3BD3F3AC2}" type="slidenum">
              <a:rPr lang="en-US" smtClean="0"/>
              <a:pPr/>
              <a:t>12</a:t>
            </a:fld>
            <a:endParaRPr lang="en-US"/>
          </a:p>
        </p:txBody>
      </p:sp>
    </p:spTree>
    <p:extLst>
      <p:ext uri="{BB962C8B-B14F-4D97-AF65-F5344CB8AC3E}">
        <p14:creationId xmlns:p14="http://schemas.microsoft.com/office/powerpoint/2010/main" val="43036722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2A8FB23-40D1-4223-979C-43F3BD3F3AC2}" type="slidenum">
              <a:rPr lang="en-US" smtClean="0"/>
              <a:pPr/>
              <a:t>13</a:t>
            </a:fld>
            <a:endParaRPr lang="en-US"/>
          </a:p>
        </p:txBody>
      </p:sp>
    </p:spTree>
    <p:extLst>
      <p:ext uri="{BB962C8B-B14F-4D97-AF65-F5344CB8AC3E}">
        <p14:creationId xmlns:p14="http://schemas.microsoft.com/office/powerpoint/2010/main" val="338108150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r>
              <a:rPr lang="en-US" dirty="0" smtClean="0"/>
              <a:t>Let’s take a look at these one at a time.</a:t>
            </a:r>
            <a:endParaRPr lang="en-US" dirty="0"/>
          </a:p>
        </p:txBody>
      </p:sp>
      <p:sp>
        <p:nvSpPr>
          <p:cNvPr id="4" name="Slide Number Placeholder 3"/>
          <p:cNvSpPr>
            <a:spLocks noGrp="1"/>
          </p:cNvSpPr>
          <p:nvPr>
            <p:ph type="sldNum" sz="quarter" idx="10"/>
          </p:nvPr>
        </p:nvSpPr>
        <p:spPr/>
        <p:txBody>
          <a:bodyPr/>
          <a:lstStyle/>
          <a:p>
            <a:fld id="{02A8FB23-40D1-4223-979C-43F3BD3F3AC2}" type="slidenum">
              <a:rPr lang="en-US" smtClean="0"/>
              <a:pPr/>
              <a:t>14</a:t>
            </a:fld>
            <a:endParaRPr lang="en-US"/>
          </a:p>
        </p:txBody>
      </p:sp>
    </p:spTree>
    <p:extLst>
      <p:ext uri="{BB962C8B-B14F-4D97-AF65-F5344CB8AC3E}">
        <p14:creationId xmlns:p14="http://schemas.microsoft.com/office/powerpoint/2010/main" val="89143311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r>
              <a:rPr lang="en-US" dirty="0" smtClean="0"/>
              <a:t>Chart:  Limit Degrees</a:t>
            </a:r>
            <a:r>
              <a:rPr lang="en-US" baseline="0" dirty="0" smtClean="0"/>
              <a:t> of Freedom Net</a:t>
            </a:r>
            <a:endParaRPr lang="en-US" dirty="0" smtClean="0"/>
          </a:p>
          <a:p>
            <a:r>
              <a:rPr lang="en-US" dirty="0" smtClean="0"/>
              <a:t>Minimize parameters to optimize:  less degrees</a:t>
            </a:r>
            <a:r>
              <a:rPr lang="en-US" baseline="0" dirty="0" smtClean="0"/>
              <a:t> of freedom results in a more robust model</a:t>
            </a:r>
          </a:p>
          <a:p>
            <a:r>
              <a:rPr lang="en-US" baseline="0" dirty="0" smtClean="0"/>
              <a:t>Limit # of inputs</a:t>
            </a:r>
          </a:p>
          <a:p>
            <a:r>
              <a:rPr lang="en-US" baseline="0" dirty="0" smtClean="0"/>
              <a:t>Max </a:t>
            </a:r>
            <a:r>
              <a:rPr lang="en-US" baseline="0" dirty="0" err="1" smtClean="0"/>
              <a:t>hiddens</a:t>
            </a:r>
            <a:r>
              <a:rPr lang="en-US" baseline="0" dirty="0" smtClean="0"/>
              <a:t> = 10.  The prediction wizard adds hidden neurons as needed based on the data.  If you set the number at 10, the neural network may use “up to” 10 hidden neurons, but may build the model with less.  To build a model that generalizes well on new data, you set this at low as 4 hidden neurons.  Set it to 0 and you create linear regression model.</a:t>
            </a:r>
          </a:p>
          <a:p>
            <a:r>
              <a:rPr lang="en-US" baseline="0" dirty="0" smtClean="0"/>
              <a:t>Limit trading hours.  This example trades between 9:45 am and 3:00 pm.  You might want to set a FOREX model to London trading hours since that is when the major banks do the most FOREX trading.</a:t>
            </a:r>
            <a:endParaRPr lang="en-US" dirty="0"/>
          </a:p>
        </p:txBody>
      </p:sp>
      <p:sp>
        <p:nvSpPr>
          <p:cNvPr id="4" name="Slide Number Placeholder 3"/>
          <p:cNvSpPr>
            <a:spLocks noGrp="1"/>
          </p:cNvSpPr>
          <p:nvPr>
            <p:ph type="sldNum" sz="quarter" idx="10"/>
          </p:nvPr>
        </p:nvSpPr>
        <p:spPr/>
        <p:txBody>
          <a:bodyPr/>
          <a:lstStyle/>
          <a:p>
            <a:fld id="{02A8FB23-40D1-4223-979C-43F3BD3F3AC2}" type="slidenum">
              <a:rPr lang="en-US" smtClean="0"/>
              <a:pPr/>
              <a:t>15</a:t>
            </a:fld>
            <a:endParaRPr lang="en-US"/>
          </a:p>
        </p:txBody>
      </p:sp>
    </p:spTree>
    <p:extLst>
      <p:ext uri="{BB962C8B-B14F-4D97-AF65-F5344CB8AC3E}">
        <p14:creationId xmlns:p14="http://schemas.microsoft.com/office/powerpoint/2010/main" val="165183948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r>
              <a:rPr lang="en-US" dirty="0" smtClean="0"/>
              <a:t>Chart:  Limit</a:t>
            </a:r>
            <a:r>
              <a:rPr lang="en-US" baseline="0" dirty="0" smtClean="0"/>
              <a:t> Degrees of Freedom</a:t>
            </a:r>
          </a:p>
          <a:p>
            <a:r>
              <a:rPr lang="en-US" dirty="0" smtClean="0"/>
              <a:t>Set smart ranges for the indicators.  Changed default range from 1 to 10 to 3 to 10.  A momentum of 1 period didn’t make sense.  </a:t>
            </a:r>
            <a:r>
              <a:rPr lang="en-US" baseline="0" dirty="0" smtClean="0"/>
              <a:t>Check the help file to learn possible range for the indicator.</a:t>
            </a:r>
          </a:p>
          <a:p>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Link like parameters.  If you have several indicators calculated over a number of periods, it might be a good idea to give that parameter a name so it is only optimized to one value in all indicators.  This also saves optimization time. </a:t>
            </a:r>
            <a:r>
              <a:rPr lang="en-US" dirty="0" smtClean="0"/>
              <a:t>Linked to the periods parameter in all of the indicators.</a:t>
            </a:r>
          </a:p>
          <a:p>
            <a:endParaRPr lang="en-US" baseline="0" dirty="0" smtClean="0"/>
          </a:p>
          <a:p>
            <a:endParaRPr lang="en-US" dirty="0"/>
          </a:p>
        </p:txBody>
      </p:sp>
      <p:sp>
        <p:nvSpPr>
          <p:cNvPr id="4" name="Slide Number Placeholder 3"/>
          <p:cNvSpPr>
            <a:spLocks noGrp="1"/>
          </p:cNvSpPr>
          <p:nvPr>
            <p:ph type="sldNum" sz="quarter" idx="10"/>
          </p:nvPr>
        </p:nvSpPr>
        <p:spPr/>
        <p:txBody>
          <a:bodyPr/>
          <a:lstStyle/>
          <a:p>
            <a:fld id="{02A8FB23-40D1-4223-979C-43F3BD3F3AC2}" type="slidenum">
              <a:rPr lang="en-US" smtClean="0"/>
              <a:pPr/>
              <a:t>16</a:t>
            </a:fld>
            <a:endParaRPr lang="en-US"/>
          </a:p>
        </p:txBody>
      </p:sp>
    </p:spTree>
    <p:extLst>
      <p:ext uri="{BB962C8B-B14F-4D97-AF65-F5344CB8AC3E}">
        <p14:creationId xmlns:p14="http://schemas.microsoft.com/office/powerpoint/2010/main" val="269566837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r>
              <a:rPr lang="en-US" dirty="0" smtClean="0"/>
              <a:t>Chart:  Limit Degrees of Freedom</a:t>
            </a:r>
          </a:p>
          <a:p>
            <a:endParaRPr lang="en-US" dirty="0" smtClean="0"/>
          </a:p>
          <a:p>
            <a:r>
              <a:rPr lang="en-US" dirty="0" smtClean="0"/>
              <a:t>Sometimes set max</a:t>
            </a:r>
            <a:r>
              <a:rPr lang="en-US" baseline="0" dirty="0" smtClean="0"/>
              <a:t> number of hidden neurons to 4 or 6.   </a:t>
            </a:r>
            <a:r>
              <a:rPr lang="en-US" baseline="0" dirty="0" err="1" smtClean="0"/>
              <a:t>TurboProp</a:t>
            </a:r>
            <a:r>
              <a:rPr lang="en-US" baseline="0" dirty="0" smtClean="0"/>
              <a:t> 2 works by adding hidden neurons as needed </a:t>
            </a:r>
          </a:p>
          <a:p>
            <a:r>
              <a:rPr lang="en-US" baseline="0" dirty="0" smtClean="0"/>
              <a:t>based on the data.   These are max values of hidden neurons, so you might see a lesser number on the results screen.  </a:t>
            </a:r>
            <a:endParaRPr lang="en-US" dirty="0"/>
          </a:p>
        </p:txBody>
      </p:sp>
      <p:sp>
        <p:nvSpPr>
          <p:cNvPr id="4" name="Slide Number Placeholder 3"/>
          <p:cNvSpPr>
            <a:spLocks noGrp="1"/>
          </p:cNvSpPr>
          <p:nvPr>
            <p:ph type="sldNum" sz="quarter" idx="10"/>
          </p:nvPr>
        </p:nvSpPr>
        <p:spPr/>
        <p:txBody>
          <a:bodyPr/>
          <a:lstStyle/>
          <a:p>
            <a:fld id="{02A8FB23-40D1-4223-979C-43F3BD3F3AC2}" type="slidenum">
              <a:rPr lang="en-US" smtClean="0"/>
              <a:pPr/>
              <a:t>17</a:t>
            </a:fld>
            <a:endParaRPr lang="en-US"/>
          </a:p>
        </p:txBody>
      </p:sp>
    </p:spTree>
    <p:extLst>
      <p:ext uri="{BB962C8B-B14F-4D97-AF65-F5344CB8AC3E}">
        <p14:creationId xmlns:p14="http://schemas.microsoft.com/office/powerpoint/2010/main" val="384116398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02A8FB23-40D1-4223-979C-43F3BD3F3AC2}" type="slidenum">
              <a:rPr lang="en-US" smtClean="0"/>
              <a:pPr/>
              <a:t>18</a:t>
            </a:fld>
            <a:endParaRPr lang="en-US"/>
          </a:p>
        </p:txBody>
      </p:sp>
    </p:spTree>
    <p:extLst>
      <p:ext uri="{BB962C8B-B14F-4D97-AF65-F5344CB8AC3E}">
        <p14:creationId xmlns:p14="http://schemas.microsoft.com/office/powerpoint/2010/main" val="143736123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r>
              <a:rPr lang="en-US" dirty="0" smtClean="0"/>
              <a:t>Did you know that when optimization stops for neural nets and trading rules</a:t>
            </a:r>
            <a:r>
              <a:rPr lang="en-US" baseline="0" dirty="0" smtClean="0"/>
              <a:t> does not always lead to the best models?  Sometimes </a:t>
            </a:r>
          </a:p>
          <a:p>
            <a:r>
              <a:rPr lang="en-US" baseline="0" dirty="0" smtClean="0"/>
              <a:t>it pays to stop optimization early and look at results.  But if you do it too much your out-of-sample data is no longer truly out of sample.</a:t>
            </a:r>
            <a:endParaRPr lang="en-US" dirty="0"/>
          </a:p>
        </p:txBody>
      </p:sp>
      <p:sp>
        <p:nvSpPr>
          <p:cNvPr id="4" name="Slide Number Placeholder 3"/>
          <p:cNvSpPr>
            <a:spLocks noGrp="1"/>
          </p:cNvSpPr>
          <p:nvPr>
            <p:ph type="sldNum" sz="quarter" idx="10"/>
          </p:nvPr>
        </p:nvSpPr>
        <p:spPr/>
        <p:txBody>
          <a:bodyPr/>
          <a:lstStyle/>
          <a:p>
            <a:fld id="{02A8FB23-40D1-4223-979C-43F3BD3F3AC2}" type="slidenum">
              <a:rPr lang="en-US" smtClean="0"/>
              <a:pPr/>
              <a:t>19</a:t>
            </a:fld>
            <a:endParaRPr lang="en-US"/>
          </a:p>
        </p:txBody>
      </p:sp>
    </p:spTree>
    <p:extLst>
      <p:ext uri="{BB962C8B-B14F-4D97-AF65-F5344CB8AC3E}">
        <p14:creationId xmlns:p14="http://schemas.microsoft.com/office/powerpoint/2010/main" val="1925385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02A8FB23-40D1-4223-979C-43F3BD3F3AC2}" type="slidenum">
              <a:rPr lang="en-US" smtClean="0"/>
              <a:pPr/>
              <a:t>2</a:t>
            </a:fld>
            <a:endParaRPr lang="en-US"/>
          </a:p>
        </p:txBody>
      </p:sp>
    </p:spTree>
    <p:extLst>
      <p:ext uri="{BB962C8B-B14F-4D97-AF65-F5344CB8AC3E}">
        <p14:creationId xmlns:p14="http://schemas.microsoft.com/office/powerpoint/2010/main" val="129606608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02A8FB23-40D1-4223-979C-43F3BD3F3AC2}" type="slidenum">
              <a:rPr lang="en-US" smtClean="0"/>
              <a:pPr/>
              <a:t>20</a:t>
            </a:fld>
            <a:endParaRPr lang="en-US"/>
          </a:p>
        </p:txBody>
      </p:sp>
    </p:spTree>
    <p:extLst>
      <p:ext uri="{BB962C8B-B14F-4D97-AF65-F5344CB8AC3E}">
        <p14:creationId xmlns:p14="http://schemas.microsoft.com/office/powerpoint/2010/main" val="18209252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02A8FB23-40D1-4223-979C-43F3BD3F3AC2}" type="slidenum">
              <a:rPr lang="en-US" smtClean="0"/>
              <a:pPr/>
              <a:t>21</a:t>
            </a:fld>
            <a:endParaRPr lang="en-US"/>
          </a:p>
        </p:txBody>
      </p:sp>
    </p:spTree>
    <p:extLst>
      <p:ext uri="{BB962C8B-B14F-4D97-AF65-F5344CB8AC3E}">
        <p14:creationId xmlns:p14="http://schemas.microsoft.com/office/powerpoint/2010/main" val="12041340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r>
              <a:rPr lang="en-US" dirty="0" smtClean="0"/>
              <a:t>Chart:  Patterns</a:t>
            </a:r>
          </a:p>
          <a:p>
            <a:endParaRPr lang="en-US" dirty="0" smtClean="0"/>
          </a:p>
          <a:p>
            <a:r>
              <a:rPr lang="en-US" dirty="0" smtClean="0"/>
              <a:t>Position indicator from a category called Trading Strategy Position Information</a:t>
            </a:r>
          </a:p>
          <a:p>
            <a:r>
              <a:rPr lang="en-US" dirty="0" smtClean="0"/>
              <a:t>Equity curve from the category Trading Strategy System Information</a:t>
            </a:r>
            <a:endParaRPr lang="en-US" dirty="0"/>
          </a:p>
        </p:txBody>
      </p:sp>
      <p:sp>
        <p:nvSpPr>
          <p:cNvPr id="4" name="Slide Number Placeholder 3"/>
          <p:cNvSpPr>
            <a:spLocks noGrp="1"/>
          </p:cNvSpPr>
          <p:nvPr>
            <p:ph type="sldNum" sz="quarter" idx="10"/>
          </p:nvPr>
        </p:nvSpPr>
        <p:spPr/>
        <p:txBody>
          <a:bodyPr/>
          <a:lstStyle/>
          <a:p>
            <a:fld id="{02A8FB23-40D1-4223-979C-43F3BD3F3AC2}" type="slidenum">
              <a:rPr lang="en-US" smtClean="0"/>
              <a:pPr/>
              <a:t>22</a:t>
            </a:fld>
            <a:endParaRPr lang="en-US"/>
          </a:p>
        </p:txBody>
      </p:sp>
    </p:spTree>
    <p:extLst>
      <p:ext uri="{BB962C8B-B14F-4D97-AF65-F5344CB8AC3E}">
        <p14:creationId xmlns:p14="http://schemas.microsoft.com/office/powerpoint/2010/main" val="8048226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2A8FB23-40D1-4223-979C-43F3BD3F3AC2}" type="slidenum">
              <a:rPr lang="en-US" smtClean="0"/>
              <a:pPr/>
              <a:t>23</a:t>
            </a:fld>
            <a:endParaRPr lang="en-US"/>
          </a:p>
        </p:txBody>
      </p:sp>
    </p:spTree>
    <p:extLst>
      <p:ext uri="{BB962C8B-B14F-4D97-AF65-F5344CB8AC3E}">
        <p14:creationId xmlns:p14="http://schemas.microsoft.com/office/powerpoint/2010/main" val="246659622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r>
              <a:rPr lang="en-US" dirty="0" smtClean="0"/>
              <a:t>Chart:  AdaptiveNets.cht</a:t>
            </a:r>
          </a:p>
          <a:p>
            <a:endParaRPr lang="en-US" dirty="0" smtClean="0"/>
          </a:p>
        </p:txBody>
      </p:sp>
      <p:sp>
        <p:nvSpPr>
          <p:cNvPr id="4" name="Slide Number Placeholder 3"/>
          <p:cNvSpPr>
            <a:spLocks noGrp="1"/>
          </p:cNvSpPr>
          <p:nvPr>
            <p:ph type="sldNum" sz="quarter" idx="10"/>
          </p:nvPr>
        </p:nvSpPr>
        <p:spPr/>
        <p:txBody>
          <a:bodyPr/>
          <a:lstStyle/>
          <a:p>
            <a:fld id="{02A8FB23-40D1-4223-979C-43F3BD3F3AC2}" type="slidenum">
              <a:rPr lang="en-US" smtClean="0"/>
              <a:pPr/>
              <a:t>24</a:t>
            </a:fld>
            <a:endParaRPr lang="en-US"/>
          </a:p>
        </p:txBody>
      </p:sp>
    </p:spTree>
    <p:extLst>
      <p:ext uri="{BB962C8B-B14F-4D97-AF65-F5344CB8AC3E}">
        <p14:creationId xmlns:p14="http://schemas.microsoft.com/office/powerpoint/2010/main" val="108133940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r>
              <a:rPr lang="en-US" dirty="0" smtClean="0"/>
              <a:t>Chart:  AdaptiveNets.cht</a:t>
            </a:r>
          </a:p>
          <a:p>
            <a:endParaRPr lang="en-US" dirty="0" smtClean="0"/>
          </a:p>
          <a:p>
            <a:pPr marL="0" marR="0" lvl="1" indent="0" algn="l" defTabSz="914400" rtl="0" eaLnBrk="1" fontAlgn="auto" latinLnBrk="0" hangingPunct="1">
              <a:lnSpc>
                <a:spcPct val="100000"/>
              </a:lnSpc>
              <a:spcBef>
                <a:spcPts val="0"/>
              </a:spcBef>
              <a:spcAft>
                <a:spcPts val="0"/>
              </a:spcAft>
              <a:buClrTx/>
              <a:buSzTx/>
              <a:buFontTx/>
              <a:buNone/>
              <a:tabLst/>
              <a:defRPr/>
            </a:pPr>
            <a:r>
              <a:rPr lang="en-US" dirty="0" smtClean="0"/>
              <a:t>ATP2 nets within a Trading Strategy may be optimized as part of an entire system that may include other nets, trading rules, trailing stops, etc.</a:t>
            </a:r>
          </a:p>
          <a:p>
            <a:pPr marL="0" marR="0" lvl="1" indent="0" algn="l" defTabSz="914400" rtl="0" eaLnBrk="1" fontAlgn="auto" latinLnBrk="0" hangingPunct="1">
              <a:lnSpc>
                <a:spcPct val="100000"/>
              </a:lnSpc>
              <a:spcBef>
                <a:spcPts val="0"/>
              </a:spcBef>
              <a:spcAft>
                <a:spcPts val="0"/>
              </a:spcAft>
              <a:buClrTx/>
              <a:buSzTx/>
              <a:buFontTx/>
              <a:buNone/>
              <a:tabLst/>
              <a:defRPr/>
            </a:pPr>
            <a:r>
              <a:rPr lang="en-US" dirty="0" smtClean="0"/>
              <a:t>     Long Entry rule as ATP2 value &gt; 0 or some other threshold that either you decide or</a:t>
            </a:r>
            <a:r>
              <a:rPr lang="en-US" baseline="0" dirty="0" smtClean="0"/>
              <a:t> the optimizer finds.  Reverse for Long Exit or Short Entry.</a:t>
            </a:r>
          </a:p>
          <a:p>
            <a:pPr marL="0" marR="0" lvl="1" indent="0" algn="l" defTabSz="914400" rtl="0" eaLnBrk="1" fontAlgn="auto" latinLnBrk="0" hangingPunct="1">
              <a:lnSpc>
                <a:spcPct val="100000"/>
              </a:lnSpc>
              <a:spcBef>
                <a:spcPts val="0"/>
              </a:spcBef>
              <a:spcAft>
                <a:spcPts val="0"/>
              </a:spcAft>
              <a:buClrTx/>
              <a:buSzTx/>
              <a:buFontTx/>
              <a:buNone/>
              <a:tabLst/>
              <a:defRPr/>
            </a:pPr>
            <a:r>
              <a:rPr lang="en-US" baseline="0" dirty="0" smtClean="0"/>
              <a:t>     Same neural net as prediction wizard.</a:t>
            </a:r>
          </a:p>
          <a:p>
            <a:pPr marL="0" marR="0" lvl="1" indent="0" algn="l" defTabSz="914400" rtl="0" eaLnBrk="1" fontAlgn="auto" latinLnBrk="0" hangingPunct="1">
              <a:lnSpc>
                <a:spcPct val="100000"/>
              </a:lnSpc>
              <a:spcBef>
                <a:spcPts val="0"/>
              </a:spcBef>
              <a:spcAft>
                <a:spcPts val="0"/>
              </a:spcAft>
              <a:buClrTx/>
              <a:buSzTx/>
              <a:buFontTx/>
              <a:buNone/>
              <a:tabLst/>
              <a:defRPr/>
            </a:pPr>
            <a:endParaRPr lang="en-US" dirty="0" smtClean="0"/>
          </a:p>
          <a:p>
            <a:pPr marL="0" marR="0" lvl="1" indent="0" algn="l" defTabSz="914400" rtl="0" eaLnBrk="1" fontAlgn="auto" latinLnBrk="0" hangingPunct="1">
              <a:lnSpc>
                <a:spcPct val="100000"/>
              </a:lnSpc>
              <a:spcBef>
                <a:spcPts val="0"/>
              </a:spcBef>
              <a:spcAft>
                <a:spcPts val="0"/>
              </a:spcAft>
              <a:buClrTx/>
              <a:buSzTx/>
              <a:buFontTx/>
              <a:buNone/>
              <a:tabLst/>
              <a:defRPr/>
            </a:pPr>
            <a:r>
              <a:rPr lang="en-US" dirty="0" smtClean="0"/>
              <a:t>     Note</a:t>
            </a:r>
            <a:r>
              <a:rPr lang="en-US" baseline="0" dirty="0" smtClean="0"/>
              <a:t> substitution of (high + low)/2  for the close in inputs where possible.</a:t>
            </a:r>
          </a:p>
          <a:p>
            <a:pPr marL="0" marR="0" lvl="1" indent="0" algn="l" defTabSz="914400" rtl="0" eaLnBrk="1" fontAlgn="auto" latinLnBrk="0" hangingPunct="1">
              <a:lnSpc>
                <a:spcPct val="100000"/>
              </a:lnSpc>
              <a:spcBef>
                <a:spcPts val="0"/>
              </a:spcBef>
              <a:spcAft>
                <a:spcPts val="0"/>
              </a:spcAft>
              <a:buClrTx/>
              <a:buSzTx/>
              <a:buFontTx/>
              <a:buNone/>
              <a:tabLst/>
              <a:defRPr/>
            </a:pPr>
            <a:r>
              <a:rPr lang="en-US" baseline="0" dirty="0" smtClean="0"/>
              <a:t>     Lookback window of 100 bars – drops oldest bar as each new bar is added and retrains a new model.</a:t>
            </a:r>
          </a:p>
          <a:p>
            <a:pPr marL="0" marR="0" lvl="1" indent="0" algn="l" defTabSz="914400" rtl="0" eaLnBrk="1" fontAlgn="auto" latinLnBrk="0" hangingPunct="1">
              <a:lnSpc>
                <a:spcPct val="100000"/>
              </a:lnSpc>
              <a:spcBef>
                <a:spcPts val="0"/>
              </a:spcBef>
              <a:spcAft>
                <a:spcPts val="0"/>
              </a:spcAft>
              <a:buClrTx/>
              <a:buSzTx/>
              <a:buFontTx/>
              <a:buNone/>
              <a:tabLst/>
              <a:defRPr/>
            </a:pPr>
            <a:r>
              <a:rPr lang="en-US" baseline="0" dirty="0" smtClean="0"/>
              <a:t>     </a:t>
            </a:r>
            <a:endParaRPr lang="en-US" dirty="0" smtClean="0"/>
          </a:p>
          <a:p>
            <a:endParaRPr lang="en-US" dirty="0" smtClean="0"/>
          </a:p>
        </p:txBody>
      </p:sp>
      <p:sp>
        <p:nvSpPr>
          <p:cNvPr id="4" name="Slide Number Placeholder 3"/>
          <p:cNvSpPr>
            <a:spLocks noGrp="1"/>
          </p:cNvSpPr>
          <p:nvPr>
            <p:ph type="sldNum" sz="quarter" idx="10"/>
          </p:nvPr>
        </p:nvSpPr>
        <p:spPr/>
        <p:txBody>
          <a:bodyPr/>
          <a:lstStyle/>
          <a:p>
            <a:fld id="{02A8FB23-40D1-4223-979C-43F3BD3F3AC2}" type="slidenum">
              <a:rPr lang="en-US" smtClean="0"/>
              <a:pPr/>
              <a:t>25</a:t>
            </a:fld>
            <a:endParaRPr lang="en-US"/>
          </a:p>
        </p:txBody>
      </p:sp>
    </p:spTree>
    <p:extLst>
      <p:ext uri="{BB962C8B-B14F-4D97-AF65-F5344CB8AC3E}">
        <p14:creationId xmlns:p14="http://schemas.microsoft.com/office/powerpoint/2010/main" val="380677302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r>
              <a:rPr lang="en-US" dirty="0" smtClean="0"/>
              <a:t>Adaptive Nets. </a:t>
            </a:r>
            <a:r>
              <a:rPr lang="en-US" dirty="0" err="1" smtClean="0"/>
              <a:t>cht</a:t>
            </a:r>
            <a:r>
              <a:rPr lang="en-US" dirty="0" smtClean="0"/>
              <a:t> GRNN</a:t>
            </a:r>
          </a:p>
          <a:p>
            <a:endParaRPr lang="en-US" dirty="0" smtClean="0"/>
          </a:p>
          <a:p>
            <a:r>
              <a:rPr lang="en-US" dirty="0" smtClean="0"/>
              <a:t>Finds patterns in the same row of data.  If 4 inputs, the known pattern for a particular bar is the 4 values of</a:t>
            </a:r>
            <a:r>
              <a:rPr lang="en-US" baseline="0" dirty="0" smtClean="0"/>
              <a:t> </a:t>
            </a:r>
            <a:r>
              <a:rPr lang="en-US" dirty="0" smtClean="0"/>
              <a:t>the inputs in that row.  </a:t>
            </a:r>
          </a:p>
          <a:p>
            <a:r>
              <a:rPr lang="en-US" dirty="0" smtClean="0"/>
              <a:t>Exceptions:</a:t>
            </a:r>
          </a:p>
          <a:p>
            <a:r>
              <a:rPr lang="en-US" dirty="0" smtClean="0"/>
              <a:t>Lag</a:t>
            </a:r>
            <a:r>
              <a:rPr lang="en-US" baseline="0" dirty="0" smtClean="0"/>
              <a:t> parameter determines how many lags of each input become inputs.  Default lag = 5, which means a total of 6 input values (Input A plus 5 lagged versions of input A).</a:t>
            </a:r>
          </a:p>
          <a:p>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Ward Systems Group Adaptive Net Indicators are based on the work of Dr. Donald </a:t>
            </a:r>
            <a:r>
              <a:rPr lang="en-US" sz="1200" kern="1200" dirty="0" err="1" smtClean="0">
                <a:solidFill>
                  <a:schemeClr val="tx1"/>
                </a:solidFill>
                <a:latin typeface="+mn-lt"/>
                <a:ea typeface="+mn-ea"/>
                <a:cs typeface="+mn-cs"/>
              </a:rPr>
              <a:t>Specht</a:t>
            </a:r>
            <a:r>
              <a:rPr lang="en-US" sz="1200" kern="1200" dirty="0" smtClean="0">
                <a:solidFill>
                  <a:schemeClr val="tx1"/>
                </a:solidFill>
                <a:latin typeface="+mn-lt"/>
                <a:ea typeface="+mn-ea"/>
                <a:cs typeface="+mn-cs"/>
              </a:rPr>
              <a:t>. </a:t>
            </a:r>
            <a:r>
              <a:rPr lang="en-US" sz="1200" kern="1200" dirty="0" err="1" smtClean="0">
                <a:solidFill>
                  <a:schemeClr val="tx1"/>
                </a:solidFill>
                <a:latin typeface="+mn-lt"/>
                <a:ea typeface="+mn-ea"/>
                <a:cs typeface="+mn-cs"/>
              </a:rPr>
              <a:t>Specht’s</a:t>
            </a:r>
            <a:r>
              <a:rPr lang="en-US" sz="1200" kern="1200" dirty="0" smtClean="0">
                <a:solidFill>
                  <a:schemeClr val="tx1"/>
                </a:solidFill>
                <a:latin typeface="+mn-lt"/>
                <a:ea typeface="+mn-ea"/>
                <a:cs typeface="+mn-cs"/>
              </a:rPr>
              <a:t> work in turn has origins in an old (circa 1960) statistical method called the </a:t>
            </a:r>
            <a:r>
              <a:rPr lang="en-US" sz="1200" kern="1200" dirty="0" err="1" smtClean="0">
                <a:solidFill>
                  <a:schemeClr val="tx1"/>
                </a:solidFill>
                <a:latin typeface="+mn-lt"/>
                <a:ea typeface="+mn-ea"/>
                <a:cs typeface="+mn-cs"/>
              </a:rPr>
              <a:t>Parzen</a:t>
            </a:r>
            <a:r>
              <a:rPr lang="en-US" sz="1200" kern="1200" dirty="0" smtClean="0">
                <a:solidFill>
                  <a:schemeClr val="tx1"/>
                </a:solidFill>
                <a:latin typeface="+mn-lt"/>
                <a:ea typeface="+mn-ea"/>
                <a:cs typeface="+mn-cs"/>
              </a:rPr>
              <a:t> Window or the </a:t>
            </a:r>
            <a:r>
              <a:rPr lang="en-US" sz="1200" kern="1200" dirty="0" err="1" smtClean="0">
                <a:solidFill>
                  <a:schemeClr val="tx1"/>
                </a:solidFill>
                <a:latin typeface="+mn-lt"/>
                <a:ea typeface="+mn-ea"/>
                <a:cs typeface="+mn-cs"/>
              </a:rPr>
              <a:t>Parzen</a:t>
            </a:r>
            <a:r>
              <a:rPr lang="en-US" sz="1200" kern="1200" dirty="0" smtClean="0">
                <a:solidFill>
                  <a:schemeClr val="tx1"/>
                </a:solidFill>
                <a:latin typeface="+mn-lt"/>
                <a:ea typeface="+mn-ea"/>
                <a:cs typeface="+mn-cs"/>
              </a:rPr>
              <a:t> Kernel. </a:t>
            </a:r>
            <a:r>
              <a:rPr lang="en-US" sz="1200" kern="1200" dirty="0" err="1" smtClean="0">
                <a:solidFill>
                  <a:schemeClr val="tx1"/>
                </a:solidFill>
                <a:latin typeface="+mn-lt"/>
                <a:ea typeface="+mn-ea"/>
                <a:cs typeface="+mn-cs"/>
              </a:rPr>
              <a:t>Specht</a:t>
            </a:r>
            <a:r>
              <a:rPr lang="en-US" sz="1200" kern="1200" dirty="0" smtClean="0">
                <a:solidFill>
                  <a:schemeClr val="tx1"/>
                </a:solidFill>
                <a:latin typeface="+mn-lt"/>
                <a:ea typeface="+mn-ea"/>
                <a:cs typeface="+mn-cs"/>
              </a:rPr>
              <a:t> implemented his work as a neural network and called it the Probabilistic Neural Network (PNN). This is the form on which our Classifier Nets are based. Later </a:t>
            </a:r>
            <a:r>
              <a:rPr lang="en-US" sz="1200" kern="1200" dirty="0" err="1" smtClean="0">
                <a:solidFill>
                  <a:schemeClr val="tx1"/>
                </a:solidFill>
                <a:latin typeface="+mn-lt"/>
                <a:ea typeface="+mn-ea"/>
                <a:cs typeface="+mn-cs"/>
              </a:rPr>
              <a:t>Specht</a:t>
            </a:r>
            <a:r>
              <a:rPr lang="en-US" sz="1200" kern="1200" dirty="0" smtClean="0">
                <a:solidFill>
                  <a:schemeClr val="tx1"/>
                </a:solidFill>
                <a:latin typeface="+mn-lt"/>
                <a:ea typeface="+mn-ea"/>
                <a:cs typeface="+mn-cs"/>
              </a:rPr>
              <a:t> built the General Regression Neural Network (GRNN), which is the foundation of the Prediction Nets. </a:t>
            </a:r>
            <a:endParaRPr lang="en-US" dirty="0" smtClean="0"/>
          </a:p>
          <a:p>
            <a:endParaRPr lang="en-US" baseline="0" dirty="0" smtClean="0"/>
          </a:p>
          <a:p>
            <a:endParaRPr lang="en-US" dirty="0" smtClean="0"/>
          </a:p>
        </p:txBody>
      </p:sp>
      <p:sp>
        <p:nvSpPr>
          <p:cNvPr id="4" name="Slide Number Placeholder 3"/>
          <p:cNvSpPr>
            <a:spLocks noGrp="1"/>
          </p:cNvSpPr>
          <p:nvPr>
            <p:ph type="sldNum" sz="quarter" idx="10"/>
          </p:nvPr>
        </p:nvSpPr>
        <p:spPr/>
        <p:txBody>
          <a:bodyPr/>
          <a:lstStyle/>
          <a:p>
            <a:fld id="{02A8FB23-40D1-4223-979C-43F3BD3F3AC2}" type="slidenum">
              <a:rPr lang="en-US" smtClean="0"/>
              <a:pPr/>
              <a:t>26</a:t>
            </a:fld>
            <a:endParaRPr lang="en-US"/>
          </a:p>
        </p:txBody>
      </p:sp>
    </p:spTree>
    <p:extLst>
      <p:ext uri="{BB962C8B-B14F-4D97-AF65-F5344CB8AC3E}">
        <p14:creationId xmlns:p14="http://schemas.microsoft.com/office/powerpoint/2010/main" val="264602346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r>
              <a:rPr lang="en-US" dirty="0" smtClean="0"/>
              <a:t>Chart:  AdaptiveNets.cht</a:t>
            </a:r>
          </a:p>
          <a:p>
            <a:endParaRPr lang="en-US" dirty="0" smtClean="0"/>
          </a:p>
          <a:p>
            <a:r>
              <a:rPr lang="en-US" dirty="0" smtClean="0"/>
              <a:t>Neural indicators</a:t>
            </a:r>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Neural Indicators will be used in </a:t>
            </a:r>
            <a:r>
              <a:rPr lang="en-US" sz="1200" b="1" kern="1200" dirty="0" smtClean="0">
                <a:solidFill>
                  <a:schemeClr val="tx1"/>
                </a:solidFill>
                <a:latin typeface="+mn-lt"/>
                <a:ea typeface="+mn-ea"/>
                <a:cs typeface="+mn-cs"/>
              </a:rPr>
              <a:t>Trading Strategies</a:t>
            </a:r>
            <a:r>
              <a:rPr lang="en-US" sz="1200" kern="1200" dirty="0" smtClean="0">
                <a:solidFill>
                  <a:schemeClr val="tx1"/>
                </a:solidFill>
                <a:latin typeface="+mn-lt"/>
                <a:ea typeface="+mn-ea"/>
                <a:cs typeface="+mn-cs"/>
              </a:rPr>
              <a:t> to give buy and sell signals. They do not have to be trained to predict anything. The optimizer causes them to evolve to the point where they give the most profitable signals. Think of using a Neural Indicator in a Trading Strategy as you use other indicators in a Trading Strategy. You put one in as a long entry condition using the relational indicator (A&gt;B), where A is the Neural Indicator, and B is zero. Then you put another one in as a long exit condition, with A&lt;B, again where A is the neural indictors, and B is zero.    Conditional (C) versions also included.</a:t>
            </a:r>
            <a:endParaRPr lang="en-US" dirty="0" smtClean="0"/>
          </a:p>
          <a:p>
            <a:endParaRPr lang="en-US"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Scale parameter:  Adapts by using a moving window to normalize all inputs at a fixed point in time. Larger values of scale decrease this normalization, while smaller values increase it. Let the optimizer decide. </a:t>
            </a:r>
            <a:r>
              <a:rPr lang="en-US" dirty="0" smtClean="0">
                <a:effectLst/>
              </a:rPr>
              <a:t> Set to integer values 10 or higher.  If scale</a:t>
            </a:r>
            <a:r>
              <a:rPr lang="en-US" baseline="0" dirty="0" smtClean="0">
                <a:effectLst/>
              </a:rPr>
              <a:t> = 55, means that to scale a given bar, the 55 bars just previous to that bar are used for scaling.  </a:t>
            </a:r>
            <a:endParaRPr lang="en-US" dirty="0" smtClean="0">
              <a:effectLst/>
            </a:endParaRPr>
          </a:p>
          <a:p>
            <a:r>
              <a:rPr lang="en-US" sz="1200" kern="1200" dirty="0" smtClean="0">
                <a:solidFill>
                  <a:schemeClr val="tx1"/>
                </a:solidFill>
                <a:effectLst/>
                <a:latin typeface="+mn-lt"/>
                <a:ea typeface="+mn-ea"/>
                <a:cs typeface="+mn-cs"/>
              </a:rPr>
              <a:t> </a:t>
            </a:r>
            <a:endParaRPr lang="en-US" dirty="0" smtClean="0">
              <a:effectLst/>
            </a:endParaRPr>
          </a:p>
          <a:p>
            <a:r>
              <a:rPr lang="en-US" sz="1200" b="1" kern="1200" dirty="0" smtClean="0">
                <a:solidFill>
                  <a:schemeClr val="tx1"/>
                </a:solidFill>
                <a:effectLst/>
                <a:latin typeface="+mn-lt"/>
                <a:ea typeface="+mn-ea"/>
                <a:cs typeface="+mn-cs"/>
              </a:rPr>
              <a:t>Generalization.</a:t>
            </a:r>
            <a:r>
              <a:rPr lang="en-US" sz="1200" kern="1200" dirty="0" smtClean="0">
                <a:solidFill>
                  <a:schemeClr val="tx1"/>
                </a:solidFill>
                <a:effectLst/>
                <a:latin typeface="+mn-lt"/>
                <a:ea typeface="+mn-ea"/>
                <a:cs typeface="+mn-cs"/>
              </a:rPr>
              <a:t> These nets generalize very well, meaning they do not have a strong tendency to "</a:t>
            </a:r>
            <a:r>
              <a:rPr lang="en-US" sz="1200" kern="1200" dirty="0" err="1" smtClean="0">
                <a:solidFill>
                  <a:schemeClr val="tx1"/>
                </a:solidFill>
                <a:effectLst/>
                <a:latin typeface="+mn-lt"/>
                <a:ea typeface="+mn-ea"/>
                <a:cs typeface="+mn-cs"/>
              </a:rPr>
              <a:t>overfit</a:t>
            </a:r>
            <a:r>
              <a:rPr lang="en-US" sz="1200" kern="1200" dirty="0" smtClean="0">
                <a:solidFill>
                  <a:schemeClr val="tx1"/>
                </a:solidFill>
                <a:effectLst/>
                <a:latin typeface="+mn-lt"/>
                <a:ea typeface="+mn-ea"/>
                <a:cs typeface="+mn-cs"/>
              </a:rPr>
              <a:t>" or "</a:t>
            </a:r>
            <a:r>
              <a:rPr lang="en-US" sz="1200" kern="1200" dirty="0" err="1" smtClean="0">
                <a:solidFill>
                  <a:schemeClr val="tx1"/>
                </a:solidFill>
                <a:effectLst/>
                <a:latin typeface="+mn-lt"/>
                <a:ea typeface="+mn-ea"/>
                <a:cs typeface="+mn-cs"/>
              </a:rPr>
              <a:t>curvefit</a:t>
            </a:r>
            <a:r>
              <a:rPr lang="en-US" sz="1200" kern="1200" dirty="0" smtClean="0">
                <a:solidFill>
                  <a:schemeClr val="tx1"/>
                </a:solidFill>
                <a:effectLst/>
                <a:latin typeface="+mn-lt"/>
                <a:ea typeface="+mn-ea"/>
                <a:cs typeface="+mn-cs"/>
              </a:rPr>
              <a:t>" like backpropagation neural nets do. </a:t>
            </a:r>
          </a:p>
          <a:p>
            <a:endParaRPr lang="en-US" sz="1200" kern="1200" dirty="0" smtClean="0">
              <a:solidFill>
                <a:schemeClr val="tx1"/>
              </a:solidFill>
              <a:effectLst/>
              <a:latin typeface="+mn-lt"/>
              <a:ea typeface="+mn-ea"/>
              <a:cs typeface="+mn-cs"/>
            </a:endParaRPr>
          </a:p>
          <a:p>
            <a:endParaRPr lang="en-US" dirty="0" smtClean="0"/>
          </a:p>
        </p:txBody>
      </p:sp>
      <p:sp>
        <p:nvSpPr>
          <p:cNvPr id="4" name="Slide Number Placeholder 3"/>
          <p:cNvSpPr>
            <a:spLocks noGrp="1"/>
          </p:cNvSpPr>
          <p:nvPr>
            <p:ph type="sldNum" sz="quarter" idx="10"/>
          </p:nvPr>
        </p:nvSpPr>
        <p:spPr/>
        <p:txBody>
          <a:bodyPr/>
          <a:lstStyle/>
          <a:p>
            <a:fld id="{02A8FB23-40D1-4223-979C-43F3BD3F3AC2}" type="slidenum">
              <a:rPr lang="en-US" smtClean="0"/>
              <a:pPr/>
              <a:t>27</a:t>
            </a:fld>
            <a:endParaRPr lang="en-US"/>
          </a:p>
        </p:txBody>
      </p:sp>
    </p:spTree>
    <p:extLst>
      <p:ext uri="{BB962C8B-B14F-4D97-AF65-F5344CB8AC3E}">
        <p14:creationId xmlns:p14="http://schemas.microsoft.com/office/powerpoint/2010/main" val="277315455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fontScale="70000" lnSpcReduction="20000"/>
          </a:bodyPr>
          <a:lstStyle/>
          <a:p>
            <a:r>
              <a:rPr lang="en-US" dirty="0" smtClean="0"/>
              <a:t>Chart:  </a:t>
            </a:r>
            <a:r>
              <a:rPr lang="en-US" dirty="0" err="1" smtClean="0"/>
              <a:t>AdaptiveNets.cht</a:t>
            </a:r>
            <a:endParaRPr lang="en-US" dirty="0" smtClean="0"/>
          </a:p>
          <a:p>
            <a:endParaRPr lang="en-US" dirty="0" smtClean="0"/>
          </a:p>
          <a:p>
            <a:r>
              <a:rPr lang="en-US" dirty="0" smtClean="0">
                <a:effectLst/>
              </a:rPr>
              <a:t>Neural Indicators</a:t>
            </a:r>
          </a:p>
          <a:p>
            <a:r>
              <a:rPr lang="en-US" sz="1200" b="1" kern="1200" dirty="0" smtClean="0">
                <a:solidFill>
                  <a:schemeClr val="tx1"/>
                </a:solidFill>
                <a:effectLst/>
                <a:latin typeface="+mn-lt"/>
                <a:ea typeface="+mn-ea"/>
                <a:cs typeface="+mn-cs"/>
              </a:rPr>
              <a:t>Architectures.</a:t>
            </a:r>
            <a:r>
              <a:rPr lang="en-US" sz="1200" kern="1200" dirty="0" smtClean="0">
                <a:solidFill>
                  <a:schemeClr val="tx1"/>
                </a:solidFill>
                <a:effectLst/>
                <a:latin typeface="+mn-lt"/>
                <a:ea typeface="+mn-ea"/>
                <a:cs typeface="+mn-cs"/>
              </a:rPr>
              <a:t> Although anyone can use NI, neural network aficionados will love them because there are several highly technical neural network "architectures" included from which you can choose. The following technical outlines are for neural network experts. If you’re a neural network novice, refer to </a:t>
            </a:r>
            <a:r>
              <a:rPr lang="en-US" sz="1200" kern="1200" dirty="0" smtClean="0">
                <a:solidFill>
                  <a:schemeClr val="tx1"/>
                </a:solidFill>
                <a:effectLst/>
                <a:latin typeface="+mn-lt"/>
                <a:ea typeface="+mn-ea"/>
                <a:cs typeface="+mn-cs"/>
                <a:hlinkClick r:id="rId3" action="ppaction://hlinkfile"/>
              </a:rPr>
              <a:t>Neural Network Architectures</a:t>
            </a:r>
            <a:r>
              <a:rPr lang="en-US" sz="1200" kern="1200" dirty="0" smtClean="0">
                <a:solidFill>
                  <a:schemeClr val="tx1"/>
                </a:solidFill>
                <a:effectLst/>
                <a:latin typeface="+mn-lt"/>
                <a:ea typeface="+mn-ea"/>
                <a:cs typeface="+mn-cs"/>
              </a:rPr>
              <a:t> .</a:t>
            </a:r>
            <a:endParaRPr lang="en-US" dirty="0" smtClean="0">
              <a:effectLst/>
            </a:endParaRPr>
          </a:p>
          <a:p>
            <a:r>
              <a:rPr lang="en-US" sz="1200" kern="1200" dirty="0" smtClean="0">
                <a:solidFill>
                  <a:schemeClr val="tx1"/>
                </a:solidFill>
                <a:effectLst/>
                <a:latin typeface="+mn-lt"/>
                <a:ea typeface="+mn-ea"/>
                <a:cs typeface="+mn-cs"/>
              </a:rPr>
              <a:t> </a:t>
            </a:r>
            <a:endParaRPr lang="en-US" dirty="0" smtClean="0">
              <a:effectLst/>
            </a:endParaRPr>
          </a:p>
          <a:p>
            <a:r>
              <a:rPr lang="en-US" sz="1200" kern="1200" dirty="0" smtClean="0">
                <a:solidFill>
                  <a:schemeClr val="tx1"/>
                </a:solidFill>
                <a:effectLst/>
                <a:latin typeface="+mn-lt"/>
                <a:ea typeface="+mn-ea"/>
                <a:cs typeface="+mn-cs"/>
              </a:rPr>
              <a:t>  A. Ward Nets. This architecture has two different "</a:t>
            </a:r>
            <a:r>
              <a:rPr lang="en-US" sz="1200" kern="1200" dirty="0" smtClean="0">
                <a:solidFill>
                  <a:schemeClr val="tx1"/>
                </a:solidFill>
                <a:effectLst/>
                <a:latin typeface="+mn-lt"/>
                <a:ea typeface="+mn-ea"/>
                <a:cs typeface="+mn-cs"/>
                <a:hlinkClick r:id="rId4" action="ppaction://hlinkfile"/>
              </a:rPr>
              <a:t>activation functions</a:t>
            </a:r>
            <a:r>
              <a:rPr lang="en-US" sz="1200" kern="1200" dirty="0" smtClean="0">
                <a:solidFill>
                  <a:schemeClr val="tx1"/>
                </a:solidFill>
                <a:effectLst/>
                <a:latin typeface="+mn-lt"/>
                <a:ea typeface="+mn-ea"/>
                <a:cs typeface="+mn-cs"/>
              </a:rPr>
              <a:t>" in the hidden neurons. These are called "Ward Nets" since Ward Systems Group invented them many years ago (they first appeared in our classic product </a:t>
            </a:r>
            <a:r>
              <a:rPr lang="en-US" sz="1200" kern="1200" dirty="0" err="1" smtClean="0">
                <a:solidFill>
                  <a:schemeClr val="tx1"/>
                </a:solidFill>
                <a:effectLst/>
                <a:latin typeface="+mn-lt"/>
                <a:ea typeface="+mn-ea"/>
                <a:cs typeface="+mn-cs"/>
              </a:rPr>
              <a:t>NeuroShell</a:t>
            </a:r>
            <a:r>
              <a:rPr lang="en-US" sz="1200" kern="1200" dirty="0" smtClean="0">
                <a:solidFill>
                  <a:schemeClr val="tx1"/>
                </a:solidFill>
                <a:effectLst/>
                <a:latin typeface="+mn-lt"/>
                <a:ea typeface="+mn-ea"/>
                <a:cs typeface="+mn-cs"/>
              </a:rPr>
              <a:t> 2). The genetic algorithm will find out how to pick the activation functions for you.</a:t>
            </a:r>
            <a:endParaRPr lang="en-US" dirty="0" smtClean="0">
              <a:effectLst/>
            </a:endParaRPr>
          </a:p>
          <a:p>
            <a:r>
              <a:rPr lang="en-US" sz="1200" kern="1200" dirty="0" smtClean="0">
                <a:solidFill>
                  <a:schemeClr val="tx1"/>
                </a:solidFill>
                <a:effectLst/>
                <a:latin typeface="+mn-lt"/>
                <a:ea typeface="+mn-ea"/>
                <a:cs typeface="+mn-cs"/>
              </a:rPr>
              <a:t> </a:t>
            </a:r>
            <a:endParaRPr lang="en-US" dirty="0" smtClean="0">
              <a:effectLst/>
            </a:endParaRPr>
          </a:p>
          <a:p>
            <a:r>
              <a:rPr lang="en-US" sz="1200" kern="1200" dirty="0" smtClean="0">
                <a:solidFill>
                  <a:schemeClr val="tx1"/>
                </a:solidFill>
                <a:effectLst/>
                <a:latin typeface="+mn-lt"/>
                <a:ea typeface="+mn-ea"/>
                <a:cs typeface="+mn-cs"/>
              </a:rPr>
              <a:t>  B.  Jump Nets. This architecture has connections directly from inputs to outputs as well as the usual hidden neuron connections. This architecture also features connections from one hidden neuron to the next, like Turboprop 2 has.</a:t>
            </a:r>
            <a:endParaRPr lang="en-US" dirty="0" smtClean="0">
              <a:effectLst/>
            </a:endParaRPr>
          </a:p>
          <a:p>
            <a:r>
              <a:rPr lang="en-US" sz="1200" kern="1200" dirty="0" smtClean="0">
                <a:solidFill>
                  <a:schemeClr val="tx1"/>
                </a:solidFill>
                <a:effectLst/>
                <a:latin typeface="+mn-lt"/>
                <a:ea typeface="+mn-ea"/>
                <a:cs typeface="+mn-cs"/>
              </a:rPr>
              <a:t> </a:t>
            </a:r>
            <a:endParaRPr lang="en-US" dirty="0" smtClean="0">
              <a:effectLst/>
            </a:endParaRPr>
          </a:p>
          <a:p>
            <a:r>
              <a:rPr lang="en-US" sz="1200" kern="1200" dirty="0" smtClean="0">
                <a:solidFill>
                  <a:schemeClr val="tx1"/>
                </a:solidFill>
                <a:effectLst/>
                <a:latin typeface="+mn-lt"/>
                <a:ea typeface="+mn-ea"/>
                <a:cs typeface="+mn-cs"/>
              </a:rPr>
              <a:t>C. Recurrent Nets. This architecture analyzes not only the current bar of information to produce its signal, but it also reviews a condensed summary of the most recent bars as well. More recent bars receive more weighting than older ones.</a:t>
            </a:r>
            <a:endParaRPr lang="en-US" dirty="0" smtClean="0">
              <a:effectLst/>
            </a:endParaRPr>
          </a:p>
          <a:p>
            <a:r>
              <a:rPr lang="en-US" sz="1200" kern="1200" dirty="0" smtClean="0">
                <a:solidFill>
                  <a:schemeClr val="tx1"/>
                </a:solidFill>
                <a:effectLst/>
                <a:latin typeface="+mn-lt"/>
                <a:ea typeface="+mn-ea"/>
                <a:cs typeface="+mn-cs"/>
              </a:rPr>
              <a:t> </a:t>
            </a:r>
            <a:endParaRPr lang="en-US" dirty="0" smtClean="0">
              <a:effectLst/>
            </a:endParaRPr>
          </a:p>
          <a:p>
            <a:r>
              <a:rPr lang="en-US" sz="1200" kern="1200" dirty="0" smtClean="0">
                <a:solidFill>
                  <a:schemeClr val="tx1"/>
                </a:solidFill>
                <a:effectLst/>
                <a:latin typeface="+mn-lt"/>
                <a:ea typeface="+mn-ea"/>
                <a:cs typeface="+mn-cs"/>
              </a:rPr>
              <a:t>D. Sparse Nets. These are nets which are not fully connected between the input and hidden neural layers. This means that more inputs can be fed to them without increasing the number of weights drastically. The fact that less information can be stored in sparse weighting connections is compensated for by the fact that less weights allow better optimization.</a:t>
            </a:r>
            <a:endParaRPr lang="en-US" dirty="0" smtClean="0">
              <a:effectLst/>
            </a:endParaRPr>
          </a:p>
          <a:p>
            <a:r>
              <a:rPr lang="en-US" sz="1200" kern="1200" dirty="0" smtClean="0">
                <a:solidFill>
                  <a:schemeClr val="tx1"/>
                </a:solidFill>
                <a:effectLst/>
                <a:latin typeface="+mn-lt"/>
                <a:ea typeface="+mn-ea"/>
                <a:cs typeface="+mn-cs"/>
              </a:rPr>
              <a:t> </a:t>
            </a:r>
            <a:endParaRPr lang="en-US" dirty="0" smtClean="0">
              <a:effectLst/>
            </a:endParaRPr>
          </a:p>
          <a:p>
            <a:r>
              <a:rPr lang="en-US" sz="1200" b="1" kern="1200" dirty="0" smtClean="0">
                <a:solidFill>
                  <a:schemeClr val="tx1"/>
                </a:solidFill>
                <a:effectLst/>
                <a:latin typeface="+mn-lt"/>
                <a:ea typeface="+mn-ea"/>
                <a:cs typeface="+mn-cs"/>
              </a:rPr>
              <a:t>Generalization.</a:t>
            </a:r>
            <a:r>
              <a:rPr lang="en-US" sz="1200" kern="1200" dirty="0" smtClean="0">
                <a:solidFill>
                  <a:schemeClr val="tx1"/>
                </a:solidFill>
                <a:effectLst/>
                <a:latin typeface="+mn-lt"/>
                <a:ea typeface="+mn-ea"/>
                <a:cs typeface="+mn-cs"/>
              </a:rPr>
              <a:t> These nets generalize very well, meaning they do not have a strong tendency to "</a:t>
            </a:r>
            <a:r>
              <a:rPr lang="en-US" sz="1200" kern="1200" dirty="0" err="1" smtClean="0">
                <a:solidFill>
                  <a:schemeClr val="tx1"/>
                </a:solidFill>
                <a:effectLst/>
                <a:latin typeface="+mn-lt"/>
                <a:ea typeface="+mn-ea"/>
                <a:cs typeface="+mn-cs"/>
              </a:rPr>
              <a:t>overfit</a:t>
            </a:r>
            <a:r>
              <a:rPr lang="en-US" sz="1200" kern="1200" dirty="0" smtClean="0">
                <a:solidFill>
                  <a:schemeClr val="tx1"/>
                </a:solidFill>
                <a:effectLst/>
                <a:latin typeface="+mn-lt"/>
                <a:ea typeface="+mn-ea"/>
                <a:cs typeface="+mn-cs"/>
              </a:rPr>
              <a:t>" or "</a:t>
            </a:r>
            <a:r>
              <a:rPr lang="en-US" sz="1200" kern="1200" dirty="0" err="1" smtClean="0">
                <a:solidFill>
                  <a:schemeClr val="tx1"/>
                </a:solidFill>
                <a:effectLst/>
                <a:latin typeface="+mn-lt"/>
                <a:ea typeface="+mn-ea"/>
                <a:cs typeface="+mn-cs"/>
              </a:rPr>
              <a:t>curvefit</a:t>
            </a:r>
            <a:r>
              <a:rPr lang="en-US" sz="1200" kern="1200" dirty="0" smtClean="0">
                <a:solidFill>
                  <a:schemeClr val="tx1"/>
                </a:solidFill>
                <a:effectLst/>
                <a:latin typeface="+mn-lt"/>
                <a:ea typeface="+mn-ea"/>
                <a:cs typeface="+mn-cs"/>
              </a:rPr>
              <a:t>" like backpropagation neural nets do. </a:t>
            </a:r>
          </a:p>
          <a:p>
            <a:endParaRPr lang="en-US" sz="1200" kern="1200" dirty="0" smtClean="0">
              <a:solidFill>
                <a:schemeClr val="tx1"/>
              </a:solidFill>
              <a:effectLst/>
              <a:latin typeface="+mn-lt"/>
              <a:ea typeface="+mn-ea"/>
              <a:cs typeface="+mn-cs"/>
            </a:endParaRPr>
          </a:p>
          <a:p>
            <a:r>
              <a:rPr lang="en-US" sz="1200" b="1" kern="1200" dirty="0" smtClean="0">
                <a:solidFill>
                  <a:schemeClr val="tx1"/>
                </a:solidFill>
                <a:effectLst/>
                <a:latin typeface="+mn-lt"/>
                <a:ea typeface="+mn-ea"/>
                <a:cs typeface="+mn-cs"/>
              </a:rPr>
              <a:t>Limitations. </a:t>
            </a:r>
            <a:endParaRPr lang="en-US" dirty="0" smtClean="0">
              <a:effectLst/>
            </a:endParaRPr>
          </a:p>
          <a:p>
            <a:r>
              <a:rPr lang="en-US" sz="1200" kern="1200" dirty="0" smtClean="0">
                <a:solidFill>
                  <a:schemeClr val="tx1"/>
                </a:solidFill>
                <a:effectLst/>
                <a:latin typeface="+mn-lt"/>
                <a:ea typeface="+mn-ea"/>
                <a:cs typeface="+mn-cs"/>
              </a:rPr>
              <a:t>  a. In order to provide good generalization, and to keep low the number of weights the GA needs to find, NI will allow from two to six inputs, which can be any indicators.  Sparse nets will take up to 12 inputs, however.</a:t>
            </a:r>
            <a:endParaRPr lang="en-US" dirty="0" smtClean="0">
              <a:effectLst/>
            </a:endParaRPr>
          </a:p>
          <a:p>
            <a:r>
              <a:rPr lang="en-US" sz="1200" kern="1200" dirty="0" smtClean="0">
                <a:solidFill>
                  <a:schemeClr val="tx1"/>
                </a:solidFill>
                <a:effectLst/>
                <a:latin typeface="+mn-lt"/>
                <a:ea typeface="+mn-ea"/>
                <a:cs typeface="+mn-cs"/>
              </a:rPr>
              <a:t>  b. The number of hidden neurons is always two for the same reasons (except with Sparse Nets, which can have 3).  We have not found these limits to be restricting; on the contrary, real neural net experts will recognize them as good neural net practice. </a:t>
            </a:r>
            <a:endParaRPr lang="en-US" dirty="0" smtClean="0">
              <a:effectLst/>
            </a:endParaRPr>
          </a:p>
          <a:p>
            <a:r>
              <a:rPr lang="en-US" sz="1200" kern="1200" dirty="0" smtClean="0">
                <a:solidFill>
                  <a:schemeClr val="tx1"/>
                </a:solidFill>
                <a:effectLst/>
                <a:latin typeface="+mn-lt"/>
                <a:ea typeface="+mn-ea"/>
                <a:cs typeface="+mn-cs"/>
              </a:rPr>
              <a:t>  c. Of course you can use multiple NI together or feed them into one another to bypass the input and hidden neuron limitations, but is it not recommended because of the large number of weights which would need to be evolved. Generally, you will be using either 2 or 4 NI in a trading strategy anyway (one for buy signals, one for sell, one for short, and one for short covers).</a:t>
            </a:r>
            <a:endParaRPr lang="en-US" dirty="0" smtClean="0">
              <a:effectLst/>
            </a:endParaRPr>
          </a:p>
          <a:p>
            <a:r>
              <a:rPr lang="en-US" sz="1200" kern="1200" dirty="0" smtClean="0">
                <a:solidFill>
                  <a:schemeClr val="tx1"/>
                </a:solidFill>
                <a:effectLst/>
                <a:latin typeface="+mn-lt"/>
                <a:ea typeface="+mn-ea"/>
                <a:cs typeface="+mn-cs"/>
              </a:rPr>
              <a:t>  d. Training time is not nearly as fast as with our usual Turboprop 2 neural nets, since the nets must be "evolved" by the GA. However, our results have shown that the increased time is well worth it.</a:t>
            </a:r>
            <a:endParaRPr lang="en-US" dirty="0" smtClean="0">
              <a:effectLst/>
            </a:endParaRPr>
          </a:p>
          <a:p>
            <a:r>
              <a:rPr lang="en-US" sz="1200" kern="1200" dirty="0" smtClean="0">
                <a:solidFill>
                  <a:schemeClr val="tx1"/>
                </a:solidFill>
                <a:effectLst/>
                <a:latin typeface="+mn-lt"/>
                <a:ea typeface="+mn-ea"/>
                <a:cs typeface="+mn-cs"/>
              </a:rPr>
              <a:t> </a:t>
            </a:r>
            <a:endParaRPr lang="en-US" dirty="0" smtClean="0">
              <a:effectLst/>
            </a:endParaRPr>
          </a:p>
          <a:p>
            <a:r>
              <a:rPr lang="en-US" dirty="0" smtClean="0">
                <a:effectLst/>
              </a:rPr>
              <a:t>We used the conditional version of the nets</a:t>
            </a:r>
            <a:r>
              <a:rPr lang="en-US" baseline="0" dirty="0" smtClean="0">
                <a:effectLst/>
              </a:rPr>
              <a:t> so you don’t have to create a condition.</a:t>
            </a:r>
            <a:endParaRPr lang="en-US" dirty="0" smtClean="0">
              <a:effectLst/>
            </a:endParaRPr>
          </a:p>
          <a:p>
            <a:endParaRPr lang="en-US" dirty="0" smtClean="0"/>
          </a:p>
          <a:p>
            <a:endParaRPr lang="en-US" dirty="0" smtClean="0"/>
          </a:p>
          <a:p>
            <a:endParaRPr lang="en-US" dirty="0" smtClean="0"/>
          </a:p>
        </p:txBody>
      </p:sp>
      <p:sp>
        <p:nvSpPr>
          <p:cNvPr id="4" name="Slide Number Placeholder 3"/>
          <p:cNvSpPr>
            <a:spLocks noGrp="1"/>
          </p:cNvSpPr>
          <p:nvPr>
            <p:ph type="sldNum" sz="quarter" idx="10"/>
          </p:nvPr>
        </p:nvSpPr>
        <p:spPr/>
        <p:txBody>
          <a:bodyPr/>
          <a:lstStyle/>
          <a:p>
            <a:fld id="{02A8FB23-40D1-4223-979C-43F3BD3F3AC2}" type="slidenum">
              <a:rPr lang="en-US" smtClean="0"/>
              <a:pPr/>
              <a:t>28</a:t>
            </a:fld>
            <a:endParaRPr lang="en-US"/>
          </a:p>
        </p:txBody>
      </p:sp>
    </p:spTree>
    <p:extLst>
      <p:ext uri="{BB962C8B-B14F-4D97-AF65-F5344CB8AC3E}">
        <p14:creationId xmlns:p14="http://schemas.microsoft.com/office/powerpoint/2010/main" val="25183532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2A8FB23-40D1-4223-979C-43F3BD3F3AC2}" type="slidenum">
              <a:rPr lang="en-US" smtClean="0"/>
              <a:pPr/>
              <a:t>29</a:t>
            </a:fld>
            <a:endParaRPr lang="en-US"/>
          </a:p>
        </p:txBody>
      </p:sp>
    </p:spTree>
    <p:extLst>
      <p:ext uri="{BB962C8B-B14F-4D97-AF65-F5344CB8AC3E}">
        <p14:creationId xmlns:p14="http://schemas.microsoft.com/office/powerpoint/2010/main" val="255859255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2A8FB23-40D1-4223-979C-43F3BD3F3AC2}" type="slidenum">
              <a:rPr lang="en-US" smtClean="0"/>
              <a:pPr/>
              <a:t>3</a:t>
            </a:fld>
            <a:endParaRPr lang="en-US"/>
          </a:p>
        </p:txBody>
      </p:sp>
    </p:spTree>
    <p:extLst>
      <p:ext uri="{BB962C8B-B14F-4D97-AF65-F5344CB8AC3E}">
        <p14:creationId xmlns:p14="http://schemas.microsoft.com/office/powerpoint/2010/main" val="20776297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r>
              <a:rPr lang="en-US" dirty="0" smtClean="0"/>
              <a:t>Chart:  Variable </a:t>
            </a:r>
            <a:r>
              <a:rPr lang="en-US" dirty="0" err="1" smtClean="0"/>
              <a:t>Length.cht</a:t>
            </a:r>
            <a:endParaRPr lang="en-US" dirty="0" smtClean="0"/>
          </a:p>
          <a:p>
            <a:r>
              <a:rPr lang="en-US" dirty="0" smtClean="0"/>
              <a:t>            Variable</a:t>
            </a:r>
            <a:r>
              <a:rPr lang="en-US" baseline="0" dirty="0" smtClean="0"/>
              <a:t> Length Daily </a:t>
            </a:r>
            <a:r>
              <a:rPr lang="en-US" baseline="0" dirty="0" err="1" smtClean="0"/>
              <a:t>Model.cht</a:t>
            </a:r>
            <a:endParaRPr lang="en-US" dirty="0" smtClean="0"/>
          </a:p>
          <a:p>
            <a:endParaRPr lang="en-US" dirty="0" smtClean="0"/>
          </a:p>
          <a:p>
            <a:endParaRPr lang="en-US"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effectLst/>
              </a:rPr>
              <a:t>Computes simple moving average where period is not fixed, but rather taken from another time series called the Period time series. Period time series</a:t>
            </a:r>
            <a:r>
              <a:rPr lang="en-US" baseline="0" dirty="0" smtClean="0">
                <a:effectLst/>
              </a:rPr>
              <a:t> is another </a:t>
            </a:r>
            <a:r>
              <a:rPr lang="en-US" dirty="0" smtClean="0">
                <a:effectLst/>
              </a:rPr>
              <a:t>indicator which varies as you want the moving average window to vary. </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smtClean="0">
              <a:effectLst/>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smtClean="0">
              <a:effectLst/>
            </a:endParaRPr>
          </a:p>
          <a:p>
            <a:endParaRPr lang="en-US" dirty="0" smtClean="0"/>
          </a:p>
        </p:txBody>
      </p:sp>
      <p:sp>
        <p:nvSpPr>
          <p:cNvPr id="4" name="Slide Number Placeholder 3"/>
          <p:cNvSpPr>
            <a:spLocks noGrp="1"/>
          </p:cNvSpPr>
          <p:nvPr>
            <p:ph type="sldNum" sz="quarter" idx="10"/>
          </p:nvPr>
        </p:nvSpPr>
        <p:spPr/>
        <p:txBody>
          <a:bodyPr/>
          <a:lstStyle/>
          <a:p>
            <a:fld id="{02A8FB23-40D1-4223-979C-43F3BD3F3AC2}" type="slidenum">
              <a:rPr lang="en-US" smtClean="0"/>
              <a:pPr/>
              <a:t>30</a:t>
            </a:fld>
            <a:endParaRPr lang="en-US"/>
          </a:p>
        </p:txBody>
      </p:sp>
    </p:spTree>
    <p:extLst>
      <p:ext uri="{BB962C8B-B14F-4D97-AF65-F5344CB8AC3E}">
        <p14:creationId xmlns:p14="http://schemas.microsoft.com/office/powerpoint/2010/main" val="86804505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r>
              <a:rPr lang="en-US" dirty="0" smtClean="0"/>
              <a:t>Chart:  </a:t>
            </a:r>
            <a:r>
              <a:rPr lang="en-US" dirty="0" err="1" smtClean="0"/>
              <a:t>RuleAverage.cht</a:t>
            </a:r>
            <a:endParaRPr lang="en-US" dirty="0" smtClean="0"/>
          </a:p>
          <a:p>
            <a:endParaRPr lang="en-US" dirty="0" smtClean="0"/>
          </a:p>
          <a:p>
            <a:r>
              <a:rPr lang="en-US" dirty="0" smtClean="0"/>
              <a:t>One trading</a:t>
            </a:r>
            <a:r>
              <a:rPr lang="en-US" baseline="0" dirty="0" smtClean="0"/>
              <a:t> rule uses the average to check for a positive momentum value over 5 periods in this case.</a:t>
            </a:r>
          </a:p>
          <a:p>
            <a:r>
              <a:rPr lang="en-US" dirty="0" smtClean="0"/>
              <a:t>Second rule checks that the 7 period Momentum of the close is greater than 0.</a:t>
            </a:r>
          </a:p>
          <a:p>
            <a:r>
              <a:rPr lang="en-US" dirty="0" smtClean="0"/>
              <a:t>Note that Momentum periods and average periods are linked for both rules.  Results</a:t>
            </a:r>
            <a:r>
              <a:rPr lang="en-US" baseline="0" dirty="0" smtClean="0"/>
              <a:t> in symmetrical rules, but also prevents overfitting with fewer parameters to optimize.  Speeds up optimization.</a:t>
            </a:r>
            <a:endParaRPr lang="en-US" dirty="0" smtClean="0"/>
          </a:p>
        </p:txBody>
      </p:sp>
      <p:sp>
        <p:nvSpPr>
          <p:cNvPr id="4" name="Slide Number Placeholder 3"/>
          <p:cNvSpPr>
            <a:spLocks noGrp="1"/>
          </p:cNvSpPr>
          <p:nvPr>
            <p:ph type="sldNum" sz="quarter" idx="10"/>
          </p:nvPr>
        </p:nvSpPr>
        <p:spPr/>
        <p:txBody>
          <a:bodyPr/>
          <a:lstStyle/>
          <a:p>
            <a:fld id="{02A8FB23-40D1-4223-979C-43F3BD3F3AC2}" type="slidenum">
              <a:rPr lang="en-US" smtClean="0"/>
              <a:pPr/>
              <a:t>31</a:t>
            </a:fld>
            <a:endParaRPr lang="en-US"/>
          </a:p>
        </p:txBody>
      </p:sp>
    </p:spTree>
    <p:extLst>
      <p:ext uri="{BB962C8B-B14F-4D97-AF65-F5344CB8AC3E}">
        <p14:creationId xmlns:p14="http://schemas.microsoft.com/office/powerpoint/2010/main" val="326892117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2A8FB23-40D1-4223-979C-43F3BD3F3AC2}" type="slidenum">
              <a:rPr lang="en-US" smtClean="0"/>
              <a:pPr/>
              <a:t>32</a:t>
            </a:fld>
            <a:endParaRPr lang="en-US"/>
          </a:p>
        </p:txBody>
      </p:sp>
    </p:spTree>
    <p:extLst>
      <p:ext uri="{BB962C8B-B14F-4D97-AF65-F5344CB8AC3E}">
        <p14:creationId xmlns:p14="http://schemas.microsoft.com/office/powerpoint/2010/main" val="3941802038"/>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r>
              <a:rPr lang="en-US" dirty="0" smtClean="0"/>
              <a:t>Again look at input contributions and make substitutions and look at model results.</a:t>
            </a:r>
          </a:p>
          <a:p>
            <a:endParaRPr lang="en-US" dirty="0" smtClean="0"/>
          </a:p>
          <a:p>
            <a:r>
              <a:rPr lang="en-US" dirty="0" smtClean="0"/>
              <a:t>Normalized</a:t>
            </a:r>
            <a:r>
              <a:rPr lang="en-US" baseline="0" dirty="0" smtClean="0"/>
              <a:t> output keeps models working when the price changes from 50 to 25 and back up to 65.</a:t>
            </a:r>
            <a:endParaRPr lang="en-US" dirty="0"/>
          </a:p>
        </p:txBody>
      </p:sp>
      <p:sp>
        <p:nvSpPr>
          <p:cNvPr id="4" name="Slide Number Placeholder 3"/>
          <p:cNvSpPr>
            <a:spLocks noGrp="1"/>
          </p:cNvSpPr>
          <p:nvPr>
            <p:ph type="sldNum" sz="quarter" idx="10"/>
          </p:nvPr>
        </p:nvSpPr>
        <p:spPr/>
        <p:txBody>
          <a:bodyPr/>
          <a:lstStyle/>
          <a:p>
            <a:fld id="{02A8FB23-40D1-4223-979C-43F3BD3F3AC2}" type="slidenum">
              <a:rPr lang="en-US" smtClean="0"/>
              <a:pPr/>
              <a:t>33</a:t>
            </a:fld>
            <a:endParaRPr lang="en-US"/>
          </a:p>
        </p:txBody>
      </p:sp>
    </p:spTree>
    <p:extLst>
      <p:ext uri="{BB962C8B-B14F-4D97-AF65-F5344CB8AC3E}">
        <p14:creationId xmlns:p14="http://schemas.microsoft.com/office/powerpoint/2010/main" val="2485164286"/>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r>
              <a:rPr lang="en-US" dirty="0" smtClean="0"/>
              <a:t>Chart:  Limit Degrees of Freedom</a:t>
            </a:r>
          </a:p>
          <a:p>
            <a:endParaRPr lang="en-US" dirty="0" smtClean="0"/>
          </a:p>
          <a:p>
            <a:r>
              <a:rPr lang="en-US" dirty="0" smtClean="0"/>
              <a:t>Some people insist on large amounts of historical data to cover all possibilities.  That can lead to models only learning big moves.  </a:t>
            </a:r>
          </a:p>
          <a:p>
            <a:r>
              <a:rPr lang="en-US" dirty="0" smtClean="0"/>
              <a:t>If you want this model to trade a little less, increase the commissions.</a:t>
            </a:r>
            <a:endParaRPr lang="en-US" dirty="0"/>
          </a:p>
        </p:txBody>
      </p:sp>
      <p:sp>
        <p:nvSpPr>
          <p:cNvPr id="4" name="Slide Number Placeholder 3"/>
          <p:cNvSpPr>
            <a:spLocks noGrp="1"/>
          </p:cNvSpPr>
          <p:nvPr>
            <p:ph type="sldNum" sz="quarter" idx="10"/>
          </p:nvPr>
        </p:nvSpPr>
        <p:spPr/>
        <p:txBody>
          <a:bodyPr/>
          <a:lstStyle/>
          <a:p>
            <a:fld id="{02A8FB23-40D1-4223-979C-43F3BD3F3AC2}" type="slidenum">
              <a:rPr lang="en-US" smtClean="0"/>
              <a:pPr/>
              <a:t>34</a:t>
            </a:fld>
            <a:endParaRPr lang="en-US"/>
          </a:p>
        </p:txBody>
      </p:sp>
    </p:spTree>
    <p:extLst>
      <p:ext uri="{BB962C8B-B14F-4D97-AF65-F5344CB8AC3E}">
        <p14:creationId xmlns:p14="http://schemas.microsoft.com/office/powerpoint/2010/main" val="1286312566"/>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r>
              <a:rPr lang="en-US" dirty="0" smtClean="0"/>
              <a:t>Look for data with up, down,</a:t>
            </a:r>
            <a:r>
              <a:rPr lang="en-US" baseline="0" dirty="0" smtClean="0"/>
              <a:t> and sideways patterns.</a:t>
            </a:r>
          </a:p>
          <a:p>
            <a:r>
              <a:rPr lang="en-US" baseline="0" dirty="0" smtClean="0"/>
              <a:t>Always check your model on out-of-sample data.</a:t>
            </a:r>
            <a:endParaRPr lang="en-US" dirty="0"/>
          </a:p>
        </p:txBody>
      </p:sp>
      <p:sp>
        <p:nvSpPr>
          <p:cNvPr id="4" name="Slide Number Placeholder 3"/>
          <p:cNvSpPr>
            <a:spLocks noGrp="1"/>
          </p:cNvSpPr>
          <p:nvPr>
            <p:ph type="sldNum" sz="quarter" idx="10"/>
          </p:nvPr>
        </p:nvSpPr>
        <p:spPr/>
        <p:txBody>
          <a:bodyPr/>
          <a:lstStyle/>
          <a:p>
            <a:fld id="{02A8FB23-40D1-4223-979C-43F3BD3F3AC2}" type="slidenum">
              <a:rPr lang="en-US" smtClean="0"/>
              <a:pPr/>
              <a:t>35</a:t>
            </a:fld>
            <a:endParaRPr lang="en-US"/>
          </a:p>
        </p:txBody>
      </p:sp>
    </p:spTree>
    <p:extLst>
      <p:ext uri="{BB962C8B-B14F-4D97-AF65-F5344CB8AC3E}">
        <p14:creationId xmlns:p14="http://schemas.microsoft.com/office/powerpoint/2010/main" val="1655101156"/>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r>
              <a:rPr lang="en-US" dirty="0" smtClean="0"/>
              <a:t>Remember your objective is to make money, not to have a model that works for a lifetime on a single stock.</a:t>
            </a:r>
            <a:endParaRPr lang="en-US" dirty="0"/>
          </a:p>
        </p:txBody>
      </p:sp>
      <p:sp>
        <p:nvSpPr>
          <p:cNvPr id="4" name="Slide Number Placeholder 3"/>
          <p:cNvSpPr>
            <a:spLocks noGrp="1"/>
          </p:cNvSpPr>
          <p:nvPr>
            <p:ph type="sldNum" sz="quarter" idx="10"/>
          </p:nvPr>
        </p:nvSpPr>
        <p:spPr/>
        <p:txBody>
          <a:bodyPr/>
          <a:lstStyle/>
          <a:p>
            <a:fld id="{02A8FB23-40D1-4223-979C-43F3BD3F3AC2}" type="slidenum">
              <a:rPr lang="en-US" smtClean="0"/>
              <a:pPr/>
              <a:t>36</a:t>
            </a:fld>
            <a:endParaRPr lang="en-US"/>
          </a:p>
        </p:txBody>
      </p:sp>
    </p:spTree>
    <p:extLst>
      <p:ext uri="{BB962C8B-B14F-4D97-AF65-F5344CB8AC3E}">
        <p14:creationId xmlns:p14="http://schemas.microsoft.com/office/powerpoint/2010/main" val="4072196063"/>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r>
              <a:rPr lang="en-US" dirty="0" smtClean="0"/>
              <a:t>Chart:  </a:t>
            </a:r>
            <a:r>
              <a:rPr lang="en-US" dirty="0" err="1" smtClean="0"/>
              <a:t>EuroUSD</a:t>
            </a:r>
            <a:r>
              <a:rPr lang="en-US" dirty="0" smtClean="0"/>
              <a:t> Time Frames</a:t>
            </a:r>
          </a:p>
          <a:p>
            <a:endParaRPr lang="en-US" dirty="0" smtClean="0"/>
          </a:p>
          <a:p>
            <a:r>
              <a:rPr lang="en-US" dirty="0" smtClean="0"/>
              <a:t>This even applies for trading stocks in any country,</a:t>
            </a:r>
            <a:r>
              <a:rPr lang="en-US" baseline="0" dirty="0" smtClean="0"/>
              <a:t> not just FOREX.</a:t>
            </a:r>
          </a:p>
          <a:p>
            <a:r>
              <a:rPr lang="en-US" baseline="0" dirty="0" smtClean="0"/>
              <a:t>Pay attention to when markets are open in other countries.  </a:t>
            </a:r>
          </a:p>
          <a:p>
            <a:r>
              <a:rPr lang="en-US" baseline="0" dirty="0" smtClean="0"/>
              <a:t>We have done some research that shows a lot of big banks trade the majority of FOREX during London trading hours.</a:t>
            </a:r>
          </a:p>
          <a:p>
            <a:r>
              <a:rPr lang="en-US" baseline="0" dirty="0" smtClean="0"/>
              <a:t>Our models improved when we restricted them to early morning hours in the eastern United States.</a:t>
            </a:r>
            <a:endParaRPr lang="en-US" dirty="0"/>
          </a:p>
        </p:txBody>
      </p:sp>
      <p:sp>
        <p:nvSpPr>
          <p:cNvPr id="4" name="Slide Number Placeholder 3"/>
          <p:cNvSpPr>
            <a:spLocks noGrp="1"/>
          </p:cNvSpPr>
          <p:nvPr>
            <p:ph type="sldNum" sz="quarter" idx="10"/>
          </p:nvPr>
        </p:nvSpPr>
        <p:spPr/>
        <p:txBody>
          <a:bodyPr/>
          <a:lstStyle/>
          <a:p>
            <a:fld id="{02A8FB23-40D1-4223-979C-43F3BD3F3AC2}" type="slidenum">
              <a:rPr lang="en-US" smtClean="0"/>
              <a:pPr/>
              <a:t>37</a:t>
            </a:fld>
            <a:endParaRPr lang="en-US"/>
          </a:p>
        </p:txBody>
      </p:sp>
    </p:spTree>
    <p:extLst>
      <p:ext uri="{BB962C8B-B14F-4D97-AF65-F5344CB8AC3E}">
        <p14:creationId xmlns:p14="http://schemas.microsoft.com/office/powerpoint/2010/main" val="3066051681"/>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r>
              <a:rPr lang="en-US" dirty="0" smtClean="0"/>
              <a:t>Chart:  ES Different</a:t>
            </a:r>
            <a:r>
              <a:rPr lang="en-US" baseline="0" dirty="0" smtClean="0"/>
              <a:t> Bar Sizes</a:t>
            </a:r>
          </a:p>
          <a:p>
            <a:endParaRPr lang="en-US" baseline="0" dirty="0" smtClean="0"/>
          </a:p>
          <a:p>
            <a:r>
              <a:rPr lang="en-US" baseline="0" dirty="0" smtClean="0"/>
              <a:t>During the time period on the chart, the 15 minute model was more profitable than the 5 minute model:  $4,203.  15 minute model:  $6,592.  </a:t>
            </a:r>
            <a:endParaRPr lang="en-US" dirty="0"/>
          </a:p>
        </p:txBody>
      </p:sp>
      <p:sp>
        <p:nvSpPr>
          <p:cNvPr id="4" name="Slide Number Placeholder 3"/>
          <p:cNvSpPr>
            <a:spLocks noGrp="1"/>
          </p:cNvSpPr>
          <p:nvPr>
            <p:ph type="sldNum" sz="quarter" idx="10"/>
          </p:nvPr>
        </p:nvSpPr>
        <p:spPr/>
        <p:txBody>
          <a:bodyPr/>
          <a:lstStyle/>
          <a:p>
            <a:fld id="{02A8FB23-40D1-4223-979C-43F3BD3F3AC2}" type="slidenum">
              <a:rPr lang="en-US" smtClean="0"/>
              <a:pPr/>
              <a:t>38</a:t>
            </a:fld>
            <a:endParaRPr lang="en-US"/>
          </a:p>
        </p:txBody>
      </p:sp>
    </p:spTree>
    <p:extLst>
      <p:ext uri="{BB962C8B-B14F-4D97-AF65-F5344CB8AC3E}">
        <p14:creationId xmlns:p14="http://schemas.microsoft.com/office/powerpoint/2010/main" val="3048485731"/>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r>
              <a:rPr lang="en-US" dirty="0" smtClean="0"/>
              <a:t>Recommend optimization objective of Maximize Return on Account * Equity Curve Correlation</a:t>
            </a:r>
          </a:p>
          <a:p>
            <a:endParaRPr lang="en-US" dirty="0"/>
          </a:p>
        </p:txBody>
      </p:sp>
      <p:sp>
        <p:nvSpPr>
          <p:cNvPr id="4" name="Slide Number Placeholder 3"/>
          <p:cNvSpPr>
            <a:spLocks noGrp="1"/>
          </p:cNvSpPr>
          <p:nvPr>
            <p:ph type="sldNum" sz="quarter" idx="10"/>
          </p:nvPr>
        </p:nvSpPr>
        <p:spPr/>
        <p:txBody>
          <a:bodyPr/>
          <a:lstStyle/>
          <a:p>
            <a:fld id="{02A8FB23-40D1-4223-979C-43F3BD3F3AC2}" type="slidenum">
              <a:rPr lang="en-US" smtClean="0"/>
              <a:pPr/>
              <a:t>39</a:t>
            </a:fld>
            <a:endParaRPr lang="en-US"/>
          </a:p>
        </p:txBody>
      </p:sp>
    </p:spTree>
    <p:extLst>
      <p:ext uri="{BB962C8B-B14F-4D97-AF65-F5344CB8AC3E}">
        <p14:creationId xmlns:p14="http://schemas.microsoft.com/office/powerpoint/2010/main" val="424867068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2A8FB23-40D1-4223-979C-43F3BD3F3AC2}" type="slidenum">
              <a:rPr lang="en-US" smtClean="0"/>
              <a:pPr/>
              <a:t>4</a:t>
            </a:fld>
            <a:endParaRPr lang="en-US"/>
          </a:p>
        </p:txBody>
      </p:sp>
    </p:spTree>
    <p:extLst>
      <p:ext uri="{BB962C8B-B14F-4D97-AF65-F5344CB8AC3E}">
        <p14:creationId xmlns:p14="http://schemas.microsoft.com/office/powerpoint/2010/main" val="2159129199"/>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02A8FB23-40D1-4223-979C-43F3BD3F3AC2}" type="slidenum">
              <a:rPr lang="en-US" smtClean="0"/>
              <a:pPr/>
              <a:t>40</a:t>
            </a:fld>
            <a:endParaRPr lang="en-US"/>
          </a:p>
        </p:txBody>
      </p:sp>
    </p:spTree>
    <p:extLst>
      <p:ext uri="{BB962C8B-B14F-4D97-AF65-F5344CB8AC3E}">
        <p14:creationId xmlns:p14="http://schemas.microsoft.com/office/powerpoint/2010/main" val="3962504880"/>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r>
              <a:rPr lang="en-US" dirty="0" smtClean="0"/>
              <a:t>Chart:  Portfolio Chart Page Daily</a:t>
            </a:r>
          </a:p>
          <a:p>
            <a:r>
              <a:rPr lang="en-US" dirty="0" smtClean="0"/>
              <a:t>Chart buys</a:t>
            </a:r>
            <a:r>
              <a:rPr lang="en-US" baseline="0" dirty="0" smtClean="0"/>
              <a:t> long when the stock has the lowest ADX ranking and sells those same stocks when at least 3 stocks have higher ADX ratings.  The closer lower rank is to 1, the closer the time series value is to the minimum.  The closer lower rank is to N (the number of chart pages), the closer the time series value is to the maximum. </a:t>
            </a:r>
          </a:p>
          <a:p>
            <a:endParaRPr lang="en-US" baseline="0" dirty="0" smtClean="0"/>
          </a:p>
          <a:p>
            <a:r>
              <a:rPr lang="en-US" baseline="0" dirty="0" smtClean="0"/>
              <a:t>Chart sells short when the stock has the highest upper ADX ranking (an upper rank of 1) and covers the short when the ADX is greater than 3.  The closer the upper rank is to 1, the closer the time series value is to the maximum.  The closer the upper rank is to N (the number of chart pages), the closer the time series value is to the minimum.</a:t>
            </a:r>
          </a:p>
          <a:p>
            <a:endParaRPr lang="en-US" dirty="0" smtClean="0"/>
          </a:p>
          <a:p>
            <a:r>
              <a:rPr lang="en-US" dirty="0" smtClean="0"/>
              <a:t>No optimization so we</a:t>
            </a:r>
            <a:r>
              <a:rPr lang="en-US" baseline="0" dirty="0" smtClean="0"/>
              <a:t> didn’t use an </a:t>
            </a:r>
            <a:r>
              <a:rPr lang="en-US" dirty="0" smtClean="0"/>
              <a:t>out-of-sample period.  </a:t>
            </a:r>
            <a:r>
              <a:rPr lang="en-US" b="1" dirty="0" smtClean="0"/>
              <a:t>Note:  this doesn’t mean this model will work forever.    Example</a:t>
            </a:r>
            <a:r>
              <a:rPr lang="en-US" b="1" baseline="0" dirty="0" smtClean="0"/>
              <a:t> charts 18 and 19 from NeuroShell Trader used the RSI indicator instead of ADX, and the models didn’t perform well with current data.  You always have to watch your models and be prepared to make changes when they aren’t performing.  </a:t>
            </a:r>
            <a:endParaRPr lang="en-US" b="1" dirty="0"/>
          </a:p>
        </p:txBody>
      </p:sp>
      <p:sp>
        <p:nvSpPr>
          <p:cNvPr id="4" name="Slide Number Placeholder 3"/>
          <p:cNvSpPr>
            <a:spLocks noGrp="1"/>
          </p:cNvSpPr>
          <p:nvPr>
            <p:ph type="sldNum" sz="quarter" idx="10"/>
          </p:nvPr>
        </p:nvSpPr>
        <p:spPr/>
        <p:txBody>
          <a:bodyPr/>
          <a:lstStyle/>
          <a:p>
            <a:fld id="{02A8FB23-40D1-4223-979C-43F3BD3F3AC2}" type="slidenum">
              <a:rPr lang="en-US" smtClean="0"/>
              <a:pPr/>
              <a:t>41</a:t>
            </a:fld>
            <a:endParaRPr lang="en-US"/>
          </a:p>
        </p:txBody>
      </p:sp>
    </p:spTree>
    <p:extLst>
      <p:ext uri="{BB962C8B-B14F-4D97-AF65-F5344CB8AC3E}">
        <p14:creationId xmlns:p14="http://schemas.microsoft.com/office/powerpoint/2010/main" val="2604006485"/>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r>
              <a:rPr lang="en-US" dirty="0" smtClean="0"/>
              <a:t>Chart:</a:t>
            </a:r>
            <a:r>
              <a:rPr lang="en-US" baseline="0" dirty="0" smtClean="0"/>
              <a:t>  Portfolio Chart Page Daily</a:t>
            </a:r>
          </a:p>
          <a:p>
            <a:endParaRPr lang="en-US" baseline="0" dirty="0" smtClean="0"/>
          </a:p>
          <a:p>
            <a:r>
              <a:rPr lang="en-US" baseline="0" dirty="0" smtClean="0"/>
              <a:t>Ranking rules need to consider the number of chart pages.  </a:t>
            </a:r>
            <a:endParaRPr lang="en-US" dirty="0"/>
          </a:p>
        </p:txBody>
      </p:sp>
      <p:sp>
        <p:nvSpPr>
          <p:cNvPr id="4" name="Slide Number Placeholder 3"/>
          <p:cNvSpPr>
            <a:spLocks noGrp="1"/>
          </p:cNvSpPr>
          <p:nvPr>
            <p:ph type="sldNum" sz="quarter" idx="10"/>
          </p:nvPr>
        </p:nvSpPr>
        <p:spPr/>
        <p:txBody>
          <a:bodyPr/>
          <a:lstStyle/>
          <a:p>
            <a:fld id="{02A8FB23-40D1-4223-979C-43F3BD3F3AC2}" type="slidenum">
              <a:rPr lang="en-US" smtClean="0"/>
              <a:pPr/>
              <a:t>42</a:t>
            </a:fld>
            <a:endParaRPr lang="en-US"/>
          </a:p>
        </p:txBody>
      </p:sp>
    </p:spTree>
    <p:extLst>
      <p:ext uri="{BB962C8B-B14F-4D97-AF65-F5344CB8AC3E}">
        <p14:creationId xmlns:p14="http://schemas.microsoft.com/office/powerpoint/2010/main" val="1220122162"/>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r>
              <a:rPr lang="en-US" dirty="0" smtClean="0"/>
              <a:t>Chart:  EURUSD Ensemble Nets.cht</a:t>
            </a:r>
          </a:p>
          <a:p>
            <a:r>
              <a:rPr lang="en-US" dirty="0" smtClean="0"/>
              <a:t>Buy when 2 out</a:t>
            </a:r>
            <a:r>
              <a:rPr lang="en-US" baseline="0" dirty="0" smtClean="0"/>
              <a:t> of 3 nets are true:  GRNN from Adaptive Net Indicators, Recurrent Nets from Neural Indicators, and Adaptive TurboProp2.</a:t>
            </a:r>
          </a:p>
          <a:p>
            <a:r>
              <a:rPr lang="en-US" baseline="0" dirty="0" smtClean="0"/>
              <a:t>Blue equity curve represents the combined system.</a:t>
            </a:r>
            <a:endParaRPr lang="en-US" dirty="0"/>
          </a:p>
        </p:txBody>
      </p:sp>
      <p:sp>
        <p:nvSpPr>
          <p:cNvPr id="4" name="Slide Number Placeholder 3"/>
          <p:cNvSpPr>
            <a:spLocks noGrp="1"/>
          </p:cNvSpPr>
          <p:nvPr>
            <p:ph type="sldNum" sz="quarter" idx="10"/>
          </p:nvPr>
        </p:nvSpPr>
        <p:spPr/>
        <p:txBody>
          <a:bodyPr/>
          <a:lstStyle/>
          <a:p>
            <a:fld id="{02A8FB23-40D1-4223-979C-43F3BD3F3AC2}" type="slidenum">
              <a:rPr lang="en-US" smtClean="0"/>
              <a:pPr/>
              <a:t>43</a:t>
            </a:fld>
            <a:endParaRPr lang="en-US"/>
          </a:p>
        </p:txBody>
      </p:sp>
    </p:spTree>
    <p:extLst>
      <p:ext uri="{BB962C8B-B14F-4D97-AF65-F5344CB8AC3E}">
        <p14:creationId xmlns:p14="http://schemas.microsoft.com/office/powerpoint/2010/main" val="1781730750"/>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r>
              <a:rPr lang="en-US" dirty="0" smtClean="0"/>
              <a:t>Chart:  ChaosHunter Ensemble</a:t>
            </a:r>
          </a:p>
          <a:p>
            <a:r>
              <a:rPr lang="en-US" dirty="0" smtClean="0"/>
              <a:t>Buy when either the Recur4C model or the ChaosHunter model</a:t>
            </a:r>
            <a:r>
              <a:rPr lang="en-US" baseline="0" dirty="0" smtClean="0"/>
              <a:t> generate a trading signal.  </a:t>
            </a:r>
          </a:p>
          <a:p>
            <a:r>
              <a:rPr lang="en-US" baseline="0" dirty="0" smtClean="0"/>
              <a:t>Optimized only the weights in the Recur4C model and stopped optimization early.</a:t>
            </a:r>
            <a:endParaRPr lang="en-US" dirty="0"/>
          </a:p>
        </p:txBody>
      </p:sp>
      <p:sp>
        <p:nvSpPr>
          <p:cNvPr id="4" name="Slide Number Placeholder 3"/>
          <p:cNvSpPr>
            <a:spLocks noGrp="1"/>
          </p:cNvSpPr>
          <p:nvPr>
            <p:ph type="sldNum" sz="quarter" idx="10"/>
          </p:nvPr>
        </p:nvSpPr>
        <p:spPr/>
        <p:txBody>
          <a:bodyPr/>
          <a:lstStyle/>
          <a:p>
            <a:fld id="{02A8FB23-40D1-4223-979C-43F3BD3F3AC2}" type="slidenum">
              <a:rPr lang="en-US" smtClean="0"/>
              <a:pPr/>
              <a:t>44</a:t>
            </a:fld>
            <a:endParaRPr lang="en-US"/>
          </a:p>
        </p:txBody>
      </p:sp>
    </p:spTree>
    <p:extLst>
      <p:ext uri="{BB962C8B-B14F-4D97-AF65-F5344CB8AC3E}">
        <p14:creationId xmlns:p14="http://schemas.microsoft.com/office/powerpoint/2010/main" val="1781730750"/>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r>
              <a:rPr lang="en-US" dirty="0" smtClean="0"/>
              <a:t>Chart:  Different Sizing Methods</a:t>
            </a:r>
          </a:p>
          <a:p>
            <a:r>
              <a:rPr lang="en-US" dirty="0" smtClean="0"/>
              <a:t>Prediction buys 1000 shares of each.  </a:t>
            </a:r>
          </a:p>
          <a:p>
            <a:r>
              <a:rPr lang="en-US" dirty="0" smtClean="0"/>
              <a:t>You can only optimize sizing</a:t>
            </a:r>
            <a:r>
              <a:rPr lang="en-US" baseline="0" dirty="0" smtClean="0"/>
              <a:t> methods in a Trading Strategy in Power User versions.  </a:t>
            </a:r>
            <a:r>
              <a:rPr lang="en-US" dirty="0" smtClean="0"/>
              <a:t>Trading Strategy starts with account balance of $250,000.  </a:t>
            </a:r>
          </a:p>
          <a:p>
            <a:r>
              <a:rPr lang="en-US" dirty="0" smtClean="0"/>
              <a:t>In this chart optimizing sizing methods resulted in more profits for all three stocks.</a:t>
            </a:r>
            <a:r>
              <a:rPr lang="en-US" baseline="0" dirty="0" smtClean="0"/>
              <a:t>   </a:t>
            </a:r>
            <a:endParaRPr lang="en-US" dirty="0"/>
          </a:p>
        </p:txBody>
      </p:sp>
      <p:sp>
        <p:nvSpPr>
          <p:cNvPr id="4" name="Slide Number Placeholder 3"/>
          <p:cNvSpPr>
            <a:spLocks noGrp="1"/>
          </p:cNvSpPr>
          <p:nvPr>
            <p:ph type="sldNum" sz="quarter" idx="10"/>
          </p:nvPr>
        </p:nvSpPr>
        <p:spPr/>
        <p:txBody>
          <a:bodyPr/>
          <a:lstStyle/>
          <a:p>
            <a:fld id="{02A8FB23-40D1-4223-979C-43F3BD3F3AC2}" type="slidenum">
              <a:rPr lang="en-US" smtClean="0"/>
              <a:pPr/>
              <a:t>45</a:t>
            </a:fld>
            <a:endParaRPr lang="en-US"/>
          </a:p>
        </p:txBody>
      </p:sp>
    </p:spTree>
    <p:extLst>
      <p:ext uri="{BB962C8B-B14F-4D97-AF65-F5344CB8AC3E}">
        <p14:creationId xmlns:p14="http://schemas.microsoft.com/office/powerpoint/2010/main" val="177030180"/>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2A8FB23-40D1-4223-979C-43F3BD3F3AC2}" type="slidenum">
              <a:rPr lang="en-US" smtClean="0"/>
              <a:pPr/>
              <a:t>46</a:t>
            </a:fld>
            <a:endParaRPr lang="en-US"/>
          </a:p>
        </p:txBody>
      </p:sp>
    </p:spTree>
    <p:extLst>
      <p:ext uri="{BB962C8B-B14F-4D97-AF65-F5344CB8AC3E}">
        <p14:creationId xmlns:p14="http://schemas.microsoft.com/office/powerpoint/2010/main" val="3678004083"/>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2A8FB23-40D1-4223-979C-43F3BD3F3AC2}" type="slidenum">
              <a:rPr lang="en-US" smtClean="0"/>
              <a:pPr/>
              <a:t>48</a:t>
            </a:fld>
            <a:endParaRPr lang="en-US"/>
          </a:p>
        </p:txBody>
      </p:sp>
    </p:spTree>
    <p:extLst>
      <p:ext uri="{BB962C8B-B14F-4D97-AF65-F5344CB8AC3E}">
        <p14:creationId xmlns:p14="http://schemas.microsoft.com/office/powerpoint/2010/main" val="204087167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smtClean="0"/>
              <a:t>Neural</a:t>
            </a:r>
            <a:r>
              <a:rPr lang="en-US" baseline="0" dirty="0" smtClean="0"/>
              <a:t> nets not magic – still answer the question why you don’t feed most of the 800 indicators into a neural network and let the computer do the work.</a:t>
            </a:r>
          </a:p>
          <a:p>
            <a:r>
              <a:rPr lang="en-US" dirty="0" smtClean="0"/>
              <a:t>Don’t use statistical methods to</a:t>
            </a:r>
            <a:r>
              <a:rPr lang="en-US" baseline="0" dirty="0" smtClean="0"/>
              <a:t> evaluate trading models.  Looking for R square values to be close to 1 is unrealistic.  It takes persistence.  </a:t>
            </a:r>
          </a:p>
          <a:p>
            <a:endParaRPr lang="en-US" baseline="0" dirty="0" smtClean="0"/>
          </a:p>
          <a:p>
            <a:r>
              <a:rPr lang="en-US" baseline="0" dirty="0" smtClean="0"/>
              <a:t>Also unrealistic to expect you will find the one magic model that works for all securities all of the time.  Based on more than 20 years of modeling experience.</a:t>
            </a:r>
          </a:p>
          <a:p>
            <a:endParaRPr lang="en-US" baseline="0" dirty="0" smtClean="0"/>
          </a:p>
          <a:p>
            <a:r>
              <a:rPr lang="en-US" baseline="0" dirty="0" smtClean="0"/>
              <a:t>Given the unlimited combinations of inputs, neural nets and rules, you have many options so that you don’t develop your neighbor’s model and you can adapt to changing market conditions.</a:t>
            </a:r>
            <a:endParaRPr lang="en-US" dirty="0"/>
          </a:p>
        </p:txBody>
      </p:sp>
      <p:sp>
        <p:nvSpPr>
          <p:cNvPr id="4" name="Slide Number Placeholder 3"/>
          <p:cNvSpPr>
            <a:spLocks noGrp="1"/>
          </p:cNvSpPr>
          <p:nvPr>
            <p:ph type="sldNum" sz="quarter" idx="10"/>
          </p:nvPr>
        </p:nvSpPr>
        <p:spPr/>
        <p:txBody>
          <a:bodyPr/>
          <a:lstStyle/>
          <a:p>
            <a:fld id="{02A8FB23-40D1-4223-979C-43F3BD3F3AC2}" type="slidenum">
              <a:rPr lang="en-US" smtClean="0"/>
              <a:pPr/>
              <a:t>5</a:t>
            </a:fld>
            <a:endParaRPr lang="en-US"/>
          </a:p>
        </p:txBody>
      </p:sp>
    </p:spTree>
    <p:extLst>
      <p:ext uri="{BB962C8B-B14F-4D97-AF65-F5344CB8AC3E}">
        <p14:creationId xmlns:p14="http://schemas.microsoft.com/office/powerpoint/2010/main" val="224266428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Choose the optimization objective function that matches your trading style.  </a:t>
            </a:r>
          </a:p>
          <a:p>
            <a:r>
              <a:rPr lang="en-US" dirty="0" smtClean="0"/>
              <a:t>Want to make money but don’t like systems with a lot of drawdown?  Use maximize return times equity curve correlation.</a:t>
            </a:r>
          </a:p>
          <a:p>
            <a:r>
              <a:rPr lang="en-US" dirty="0" smtClean="0"/>
              <a:t>Minimize drawdown?  Doesn’t trade very often.</a:t>
            </a:r>
          </a:p>
          <a:p>
            <a:r>
              <a:rPr lang="en-US" dirty="0" smtClean="0"/>
              <a:t>Want more winners than losers?  Maximize winners – losers,</a:t>
            </a:r>
            <a:r>
              <a:rPr lang="en-US" baseline="0" dirty="0" smtClean="0"/>
              <a:t> or maximize winners – losers times profit.  Read the help file for more.</a:t>
            </a:r>
          </a:p>
          <a:p>
            <a:endParaRPr lang="en-US" baseline="0" dirty="0" smtClean="0"/>
          </a:p>
          <a:p>
            <a:r>
              <a:rPr lang="en-US" baseline="0" dirty="0" smtClean="0"/>
              <a:t>Your brain loses track of more than 3 or so indicators under different market conditions.  Nets don’t get tired or forget!  They are more consistent than your brain can perform over long </a:t>
            </a:r>
            <a:r>
              <a:rPr lang="en-US" baseline="0" dirty="0" err="1" smtClean="0"/>
              <a:t>backtests</a:t>
            </a:r>
            <a:r>
              <a:rPr lang="en-US" baseline="0" dirty="0" smtClean="0"/>
              <a:t> and during actual trading.</a:t>
            </a:r>
            <a:endParaRPr lang="en-US" dirty="0"/>
          </a:p>
        </p:txBody>
      </p:sp>
      <p:sp>
        <p:nvSpPr>
          <p:cNvPr id="4" name="Slide Number Placeholder 3"/>
          <p:cNvSpPr>
            <a:spLocks noGrp="1"/>
          </p:cNvSpPr>
          <p:nvPr>
            <p:ph type="sldNum" sz="quarter" idx="10"/>
          </p:nvPr>
        </p:nvSpPr>
        <p:spPr/>
        <p:txBody>
          <a:bodyPr/>
          <a:lstStyle/>
          <a:p>
            <a:fld id="{02A8FB23-40D1-4223-979C-43F3BD3F3AC2}" type="slidenum">
              <a:rPr lang="en-US" smtClean="0"/>
              <a:pPr/>
              <a:t>6</a:t>
            </a:fld>
            <a:endParaRPr lang="en-US"/>
          </a:p>
        </p:txBody>
      </p:sp>
    </p:spTree>
    <p:extLst>
      <p:ext uri="{BB962C8B-B14F-4D97-AF65-F5344CB8AC3E}">
        <p14:creationId xmlns:p14="http://schemas.microsoft.com/office/powerpoint/2010/main" val="127511214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r>
              <a:rPr lang="en-US" dirty="0" smtClean="0"/>
              <a:t>If you are not able to predict your favorite issue, let it go.  Find something else that’s easier to predict.  It may not be your favorite stock, but isn’t the point to make money?</a:t>
            </a:r>
          </a:p>
          <a:p>
            <a:endParaRPr lang="en-US" dirty="0" smtClean="0"/>
          </a:p>
          <a:p>
            <a:r>
              <a:rPr lang="en-US" dirty="0" smtClean="0"/>
              <a:t>For SPY, buy and hold was the thing to do.  However, Deere was easier to build a neural net model.  The same is true for pair trading models.  You</a:t>
            </a:r>
            <a:r>
              <a:rPr lang="en-US" baseline="0" dirty="0" smtClean="0"/>
              <a:t> need securities that show up and down movement rather than a long trend. We’re seeing some of that volatility now.</a:t>
            </a:r>
            <a:endParaRPr lang="en-US" dirty="0"/>
          </a:p>
        </p:txBody>
      </p:sp>
      <p:sp>
        <p:nvSpPr>
          <p:cNvPr id="4" name="Slide Number Placeholder 3"/>
          <p:cNvSpPr>
            <a:spLocks noGrp="1"/>
          </p:cNvSpPr>
          <p:nvPr>
            <p:ph type="sldNum" sz="quarter" idx="10"/>
          </p:nvPr>
        </p:nvSpPr>
        <p:spPr/>
        <p:txBody>
          <a:bodyPr/>
          <a:lstStyle/>
          <a:p>
            <a:fld id="{02A8FB23-40D1-4223-979C-43F3BD3F3AC2}" type="slidenum">
              <a:rPr lang="en-US" smtClean="0"/>
              <a:pPr/>
              <a:t>7</a:t>
            </a:fld>
            <a:endParaRPr lang="en-US"/>
          </a:p>
        </p:txBody>
      </p:sp>
    </p:spTree>
    <p:extLst>
      <p:ext uri="{BB962C8B-B14F-4D97-AF65-F5344CB8AC3E}">
        <p14:creationId xmlns:p14="http://schemas.microsoft.com/office/powerpoint/2010/main" val="323458429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r>
              <a:rPr lang="en-US" dirty="0" smtClean="0"/>
              <a:t>You built a daily stock model and it’s been performing very well in the winter.  Then the Consumer Electronics Show happens in January and that hot new camera that’s been fueling a rise in stock price for a company you trade takes a hit when word leaks that Apple</a:t>
            </a:r>
            <a:r>
              <a:rPr lang="en-US" baseline="0" dirty="0" smtClean="0"/>
              <a:t> has filed a new patent application.   Futures markets have always had seasonal variations.  You have to know a bit about the companies and markets you trade.   Some of the best futures traders we know are farmers who are used to working with cycles.</a:t>
            </a:r>
            <a:endParaRPr lang="en-US" dirty="0"/>
          </a:p>
        </p:txBody>
      </p:sp>
      <p:sp>
        <p:nvSpPr>
          <p:cNvPr id="4" name="Slide Number Placeholder 3"/>
          <p:cNvSpPr>
            <a:spLocks noGrp="1"/>
          </p:cNvSpPr>
          <p:nvPr>
            <p:ph type="sldNum" sz="quarter" idx="10"/>
          </p:nvPr>
        </p:nvSpPr>
        <p:spPr/>
        <p:txBody>
          <a:bodyPr/>
          <a:lstStyle/>
          <a:p>
            <a:fld id="{02A8FB23-40D1-4223-979C-43F3BD3F3AC2}" type="slidenum">
              <a:rPr lang="en-US" smtClean="0"/>
              <a:pPr/>
              <a:t>8</a:t>
            </a:fld>
            <a:endParaRPr lang="en-US"/>
          </a:p>
        </p:txBody>
      </p:sp>
    </p:spTree>
    <p:extLst>
      <p:ext uri="{BB962C8B-B14F-4D97-AF65-F5344CB8AC3E}">
        <p14:creationId xmlns:p14="http://schemas.microsoft.com/office/powerpoint/2010/main" val="419926369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r>
              <a:rPr lang="en-US" dirty="0" smtClean="0"/>
              <a:t>Chart:  Four Neural Net Types</a:t>
            </a:r>
          </a:p>
          <a:p>
            <a:endParaRPr lang="en-US" dirty="0" smtClean="0"/>
          </a:p>
          <a:p>
            <a:r>
              <a:rPr lang="en-US" dirty="0" smtClean="0"/>
              <a:t>Add</a:t>
            </a:r>
            <a:r>
              <a:rPr lang="en-US" baseline="0" dirty="0" smtClean="0"/>
              <a:t> possible net inputs to the chart and see if they are adding “different” information to the model.  If they all hit peaks and valleys at the same point, consider substituting other indicators.  The net will be better able to find patterns.  </a:t>
            </a:r>
          </a:p>
          <a:p>
            <a:endParaRPr lang="en-US" baseline="0" dirty="0" smtClean="0"/>
          </a:p>
          <a:p>
            <a:r>
              <a:rPr lang="en-US" baseline="0" dirty="0" smtClean="0"/>
              <a:t>Add index prices, related FOREX.  For daily bars or higher you might consider moon cycles.</a:t>
            </a:r>
            <a:endParaRPr lang="en-US" dirty="0"/>
          </a:p>
        </p:txBody>
      </p:sp>
      <p:sp>
        <p:nvSpPr>
          <p:cNvPr id="4" name="Slide Number Placeholder 3"/>
          <p:cNvSpPr>
            <a:spLocks noGrp="1"/>
          </p:cNvSpPr>
          <p:nvPr>
            <p:ph type="sldNum" sz="quarter" idx="10"/>
          </p:nvPr>
        </p:nvSpPr>
        <p:spPr/>
        <p:txBody>
          <a:bodyPr/>
          <a:lstStyle/>
          <a:p>
            <a:fld id="{02A8FB23-40D1-4223-979C-43F3BD3F3AC2}" type="slidenum">
              <a:rPr lang="en-US" smtClean="0"/>
              <a:pPr/>
              <a:t>9</a:t>
            </a:fld>
            <a:endParaRPr lang="en-US"/>
          </a:p>
        </p:txBody>
      </p:sp>
    </p:spTree>
    <p:extLst>
      <p:ext uri="{BB962C8B-B14F-4D97-AF65-F5344CB8AC3E}">
        <p14:creationId xmlns:p14="http://schemas.microsoft.com/office/powerpoint/2010/main" val="87213364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Ref idx="1002">
        <a:schemeClr val="bg2"/>
      </p:bgRef>
    </p:bg>
    <p:spTree>
      <p:nvGrpSpPr>
        <p:cNvPr id="1" name=""/>
        <p:cNvGrpSpPr/>
        <p:nvPr/>
      </p:nvGrpSpPr>
      <p:grpSpPr>
        <a:xfrm>
          <a:off x="0" y="0"/>
          <a:ext cx="0" cy="0"/>
          <a:chOff x="0" y="0"/>
          <a:chExt cx="0" cy="0"/>
        </a:xfrm>
      </p:grpSpPr>
      <p:sp>
        <p:nvSpPr>
          <p:cNvPr id="9" name="Title 8"/>
          <p:cNvSpPr>
            <a:spLocks noGrp="1"/>
          </p:cNvSpPr>
          <p:nvPr>
            <p:ph type="ctrTitle"/>
          </p:nvPr>
        </p:nvSpPr>
        <p:spPr>
          <a:xfrm>
            <a:off x="533400" y="1028700"/>
            <a:ext cx="7851648" cy="13716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17" name="Subtitle 16"/>
          <p:cNvSpPr>
            <a:spLocks noGrp="1"/>
          </p:cNvSpPr>
          <p:nvPr>
            <p:ph type="subTitle" idx="1"/>
          </p:nvPr>
        </p:nvSpPr>
        <p:spPr>
          <a:xfrm>
            <a:off x="533400" y="2421402"/>
            <a:ext cx="7854696" cy="131445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30" name="Date Placeholder 29"/>
          <p:cNvSpPr>
            <a:spLocks noGrp="1"/>
          </p:cNvSpPr>
          <p:nvPr>
            <p:ph type="dt" sz="half" idx="10"/>
          </p:nvPr>
        </p:nvSpPr>
        <p:spPr/>
        <p:txBody>
          <a:bodyPr/>
          <a:lstStyle/>
          <a:p>
            <a:fld id="{77F89A2A-10B1-4639-AD67-F5E2A0A13523}" type="datetime1">
              <a:rPr lang="en-US" smtClean="0"/>
              <a:pPr/>
              <a:t>11/18/2015</a:t>
            </a:fld>
            <a:endParaRPr lang="en-US"/>
          </a:p>
        </p:txBody>
      </p:sp>
      <p:sp>
        <p:nvSpPr>
          <p:cNvPr id="19" name="Footer Placeholder 18"/>
          <p:cNvSpPr>
            <a:spLocks noGrp="1"/>
          </p:cNvSpPr>
          <p:nvPr>
            <p:ph type="ftr" sz="quarter" idx="11"/>
          </p:nvPr>
        </p:nvSpPr>
        <p:spPr>
          <a:xfrm>
            <a:off x="2667000" y="4767263"/>
            <a:ext cx="4191000" cy="273844"/>
          </a:xfrm>
        </p:spPr>
        <p:txBody>
          <a:bodyPr/>
          <a:lstStyle>
            <a:lvl1pPr>
              <a:defRPr sz="1800"/>
            </a:lvl1pPr>
          </a:lstStyle>
          <a:p>
            <a:r>
              <a:rPr lang="en-US" dirty="0" smtClean="0"/>
              <a:t>Copyright 2015 Ward Systems Group Inc.</a:t>
            </a:r>
            <a:endParaRPr lang="en-US" dirty="0"/>
          </a:p>
        </p:txBody>
      </p:sp>
      <p:sp>
        <p:nvSpPr>
          <p:cNvPr id="27" name="Slide Number Placeholder 26"/>
          <p:cNvSpPr>
            <a:spLocks noGrp="1"/>
          </p:cNvSpPr>
          <p:nvPr>
            <p:ph type="sldNum" sz="quarter" idx="12"/>
          </p:nvPr>
        </p:nvSpPr>
        <p:spPr/>
        <p:txBody>
          <a:bodyPr/>
          <a:lstStyle/>
          <a:p>
            <a:fld id="{4F81E220-2975-410E-88E6-D5F60A927DF5}" type="slidenum">
              <a:rPr lang="en-US" smtClean="0"/>
              <a:pPr/>
              <a:t>‹#›</a:t>
            </a:fld>
            <a:endParaRPr lang="en-US"/>
          </a:p>
        </p:txBody>
      </p:sp>
    </p:spTree>
  </p:cSld>
  <p:clrMapOvr>
    <a:overrideClrMapping bg1="dk1" tx1="lt1" bg2="dk2" tx2="lt2" accent1="accent1" accent2="accent2" accent3="accent3" accent4="accent4" accent5="accent5" accent6="accent6" hlink="hlink" folHlink="folHlink"/>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06425D32-86D6-4838-B9EA-61AEF920D0E2}" type="datetime1">
              <a:rPr lang="en-US" smtClean="0"/>
              <a:pPr/>
              <a:t>11/18/2015</a:t>
            </a:fld>
            <a:endParaRPr lang="en-US"/>
          </a:p>
        </p:txBody>
      </p:sp>
      <p:sp>
        <p:nvSpPr>
          <p:cNvPr id="5" name="Footer Placeholder 4"/>
          <p:cNvSpPr>
            <a:spLocks noGrp="1"/>
          </p:cNvSpPr>
          <p:nvPr>
            <p:ph type="ftr" sz="quarter" idx="11"/>
          </p:nvPr>
        </p:nvSpPr>
        <p:spPr/>
        <p:txBody>
          <a:bodyPr/>
          <a:lstStyle/>
          <a:p>
            <a:r>
              <a:rPr lang="en-US" smtClean="0"/>
              <a:t>Copyright 2014 Ward Systems Group Inc.</a:t>
            </a:r>
            <a:endParaRPr lang="en-US"/>
          </a:p>
        </p:txBody>
      </p:sp>
      <p:sp>
        <p:nvSpPr>
          <p:cNvPr id="6" name="Slide Number Placeholder 5"/>
          <p:cNvSpPr>
            <a:spLocks noGrp="1"/>
          </p:cNvSpPr>
          <p:nvPr>
            <p:ph type="sldNum" sz="quarter" idx="12"/>
          </p:nvPr>
        </p:nvSpPr>
        <p:spPr/>
        <p:txBody>
          <a:bodyPr/>
          <a:lstStyle/>
          <a:p>
            <a:fld id="{4F81E220-2975-410E-88E6-D5F60A927DF5}" type="slidenum">
              <a:rPr lang="en-US" smtClean="0"/>
              <a:pPr/>
              <a:t>‹#›</a:t>
            </a:fld>
            <a:endParaRPr lang="en-US"/>
          </a:p>
        </p:txBody>
      </p:sp>
    </p:spTree>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685801"/>
            <a:ext cx="2057400" cy="3908822"/>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685801"/>
            <a:ext cx="6019800" cy="3908822"/>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A56332B8-BB67-4646-8E0C-CC3C494C98B0}" type="datetime1">
              <a:rPr lang="en-US" smtClean="0"/>
              <a:pPr/>
              <a:t>11/18/2015</a:t>
            </a:fld>
            <a:endParaRPr lang="en-US"/>
          </a:p>
        </p:txBody>
      </p:sp>
      <p:sp>
        <p:nvSpPr>
          <p:cNvPr id="5" name="Footer Placeholder 4"/>
          <p:cNvSpPr>
            <a:spLocks noGrp="1"/>
          </p:cNvSpPr>
          <p:nvPr>
            <p:ph type="ftr" sz="quarter" idx="11"/>
          </p:nvPr>
        </p:nvSpPr>
        <p:spPr/>
        <p:txBody>
          <a:bodyPr/>
          <a:lstStyle/>
          <a:p>
            <a:r>
              <a:rPr lang="en-US" smtClean="0"/>
              <a:t>Copyright 2014 Ward Systems Group Inc.</a:t>
            </a:r>
            <a:endParaRPr lang="en-US"/>
          </a:p>
        </p:txBody>
      </p:sp>
      <p:sp>
        <p:nvSpPr>
          <p:cNvPr id="6" name="Slide Number Placeholder 5"/>
          <p:cNvSpPr>
            <a:spLocks noGrp="1"/>
          </p:cNvSpPr>
          <p:nvPr>
            <p:ph type="sldNum" sz="quarter" idx="12"/>
          </p:nvPr>
        </p:nvSpPr>
        <p:spPr/>
        <p:txBody>
          <a:bodyPr/>
          <a:lstStyle/>
          <a:p>
            <a:fld id="{4F81E220-2975-410E-88E6-D5F60A927DF5}" type="slidenum">
              <a:rPr lang="en-US" smtClean="0"/>
              <a:pPr/>
              <a:t>‹#›</a:t>
            </a:fld>
            <a:endParaRPr lang="en-US"/>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endParaRPr lang="en-US" dirty="0"/>
          </a:p>
        </p:txBody>
      </p:sp>
      <p:sp>
        <p:nvSpPr>
          <p:cNvPr id="5" name="Footer Placeholder 4"/>
          <p:cNvSpPr>
            <a:spLocks noGrp="1"/>
          </p:cNvSpPr>
          <p:nvPr>
            <p:ph type="ftr" sz="quarter" idx="11"/>
          </p:nvPr>
        </p:nvSpPr>
        <p:spPr/>
        <p:txBody>
          <a:bodyPr/>
          <a:lstStyle/>
          <a:p>
            <a:r>
              <a:rPr lang="en-US" dirty="0" smtClean="0"/>
              <a:t>Copyright 2015 Ward Systems Group Inc.</a:t>
            </a:r>
            <a:endParaRPr lang="en-US" dirty="0"/>
          </a:p>
        </p:txBody>
      </p:sp>
      <p:sp>
        <p:nvSpPr>
          <p:cNvPr id="6" name="Slide Number Placeholder 5"/>
          <p:cNvSpPr>
            <a:spLocks noGrp="1"/>
          </p:cNvSpPr>
          <p:nvPr>
            <p:ph type="sldNum" sz="quarter" idx="12"/>
          </p:nvPr>
        </p:nvSpPr>
        <p:spPr/>
        <p:txBody>
          <a:bodyPr/>
          <a:lstStyle/>
          <a:p>
            <a:fld id="{4F81E220-2975-410E-88E6-D5F60A927DF5}" type="slidenum">
              <a:rPr lang="en-US" smtClean="0"/>
              <a:pPr/>
              <a:t>‹#›</a:t>
            </a:fld>
            <a:endParaRPr lang="en-US"/>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530352" y="987552"/>
            <a:ext cx="7772400" cy="1021842"/>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530352" y="2028498"/>
            <a:ext cx="7772400" cy="1132284"/>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E7EAB806-69D0-4637-B5C5-549231A49763}" type="datetime1">
              <a:rPr lang="en-US" smtClean="0"/>
              <a:pPr/>
              <a:t>11/18/2015</a:t>
            </a:fld>
            <a:endParaRPr lang="en-US"/>
          </a:p>
        </p:txBody>
      </p:sp>
      <p:sp>
        <p:nvSpPr>
          <p:cNvPr id="5" name="Footer Placeholder 4"/>
          <p:cNvSpPr>
            <a:spLocks noGrp="1"/>
          </p:cNvSpPr>
          <p:nvPr>
            <p:ph type="ftr" sz="quarter" idx="11"/>
          </p:nvPr>
        </p:nvSpPr>
        <p:spPr/>
        <p:txBody>
          <a:bodyPr/>
          <a:lstStyle/>
          <a:p>
            <a:r>
              <a:rPr lang="en-US" smtClean="0"/>
              <a:t>Copyright 2014 Ward Systems Group Inc.</a:t>
            </a:r>
            <a:endParaRPr lang="en-US"/>
          </a:p>
        </p:txBody>
      </p:sp>
      <p:sp>
        <p:nvSpPr>
          <p:cNvPr id="6" name="Slide Number Placeholder 5"/>
          <p:cNvSpPr>
            <a:spLocks noGrp="1"/>
          </p:cNvSpPr>
          <p:nvPr>
            <p:ph type="sldNum" sz="quarter" idx="12"/>
          </p:nvPr>
        </p:nvSpPr>
        <p:spPr/>
        <p:txBody>
          <a:bodyPr/>
          <a:lstStyle/>
          <a:p>
            <a:fld id="{4F81E220-2975-410E-88E6-D5F60A927DF5}" type="slidenum">
              <a:rPr lang="en-US" smtClean="0"/>
              <a:pPr/>
              <a:t>‹#›</a:t>
            </a:fld>
            <a:endParaRPr lang="en-US"/>
          </a:p>
        </p:txBody>
      </p:sp>
    </p:spTree>
  </p:cSld>
  <p:clrMapOvr>
    <a:overrideClrMapping bg1="dk1" tx1="lt1" bg2="dk2" tx2="lt2" accent1="accent1" accent2="accent2" accent3="accent3" accent4="accent4" accent5="accent5" accent6="accent6" hlink="hlink" folHlink="folHlink"/>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528066"/>
            <a:ext cx="8229600" cy="857250"/>
          </a:xfrm>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440064"/>
            <a:ext cx="4038600" cy="332613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440064"/>
            <a:ext cx="4038600" cy="332613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20D16264-09C5-42BE-8A35-27BD3A551ACD}" type="datetime1">
              <a:rPr lang="en-US" smtClean="0"/>
              <a:pPr/>
              <a:t>11/18/2015</a:t>
            </a:fld>
            <a:endParaRPr lang="en-US"/>
          </a:p>
        </p:txBody>
      </p:sp>
      <p:sp>
        <p:nvSpPr>
          <p:cNvPr id="6" name="Footer Placeholder 5"/>
          <p:cNvSpPr>
            <a:spLocks noGrp="1"/>
          </p:cNvSpPr>
          <p:nvPr>
            <p:ph type="ftr" sz="quarter" idx="11"/>
          </p:nvPr>
        </p:nvSpPr>
        <p:spPr/>
        <p:txBody>
          <a:bodyPr/>
          <a:lstStyle/>
          <a:p>
            <a:r>
              <a:rPr lang="en-US" smtClean="0"/>
              <a:t>Copyright 2014 Ward Systems Group Inc.</a:t>
            </a:r>
            <a:endParaRPr lang="en-US"/>
          </a:p>
        </p:txBody>
      </p:sp>
      <p:sp>
        <p:nvSpPr>
          <p:cNvPr id="7" name="Slide Number Placeholder 6"/>
          <p:cNvSpPr>
            <a:spLocks noGrp="1"/>
          </p:cNvSpPr>
          <p:nvPr>
            <p:ph type="sldNum" sz="quarter" idx="12"/>
          </p:nvPr>
        </p:nvSpPr>
        <p:spPr/>
        <p:txBody>
          <a:bodyPr/>
          <a:lstStyle/>
          <a:p>
            <a:fld id="{4F81E220-2975-410E-88E6-D5F60A927DF5}" type="slidenum">
              <a:rPr lang="en-US" smtClean="0"/>
              <a:pPr/>
              <a:t>‹#›</a:t>
            </a:fld>
            <a:endParaRPr lang="en-US"/>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528066"/>
            <a:ext cx="8229600" cy="857250"/>
          </a:xfrm>
        </p:spPr>
        <p:txBody>
          <a:bodyPr tIns="45720" anchor="b"/>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391436"/>
            <a:ext cx="4040188" cy="494514"/>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6" y="1394818"/>
            <a:ext cx="4041775" cy="491132"/>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1885950"/>
            <a:ext cx="4040188" cy="288429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6" y="1885950"/>
            <a:ext cx="4041775" cy="288429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fld id="{3CD26DEC-284C-4065-B451-93D9066A155E}" type="datetime1">
              <a:rPr lang="en-US" smtClean="0"/>
              <a:pPr/>
              <a:t>11/18/2015</a:t>
            </a:fld>
            <a:endParaRPr lang="en-US"/>
          </a:p>
        </p:txBody>
      </p:sp>
      <p:sp>
        <p:nvSpPr>
          <p:cNvPr id="8" name="Footer Placeholder 7"/>
          <p:cNvSpPr>
            <a:spLocks noGrp="1"/>
          </p:cNvSpPr>
          <p:nvPr>
            <p:ph type="ftr" sz="quarter" idx="11"/>
          </p:nvPr>
        </p:nvSpPr>
        <p:spPr/>
        <p:txBody>
          <a:bodyPr/>
          <a:lstStyle/>
          <a:p>
            <a:r>
              <a:rPr lang="en-US" smtClean="0"/>
              <a:t>Copyright 2014 Ward Systems Group Inc.</a:t>
            </a:r>
            <a:endParaRPr lang="en-US"/>
          </a:p>
        </p:txBody>
      </p:sp>
      <p:sp>
        <p:nvSpPr>
          <p:cNvPr id="9" name="Slide Number Placeholder 8"/>
          <p:cNvSpPr>
            <a:spLocks noGrp="1"/>
          </p:cNvSpPr>
          <p:nvPr>
            <p:ph type="sldNum" sz="quarter" idx="12"/>
          </p:nvPr>
        </p:nvSpPr>
        <p:spPr/>
        <p:txBody>
          <a:bodyPr/>
          <a:lstStyle/>
          <a:p>
            <a:fld id="{4F81E220-2975-410E-88E6-D5F60A927DF5}" type="slidenum">
              <a:rPr lang="en-US" smtClean="0"/>
              <a:pPr/>
              <a:t>‹#›</a:t>
            </a:fld>
            <a:endParaRPr lang="en-US"/>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528066"/>
            <a:ext cx="8305800" cy="85725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7B57EFA2-3E69-404C-B56B-103E9ED46254}" type="datetime1">
              <a:rPr lang="en-US" smtClean="0"/>
              <a:pPr/>
              <a:t>11/18/2015</a:t>
            </a:fld>
            <a:endParaRPr lang="en-US"/>
          </a:p>
        </p:txBody>
      </p:sp>
      <p:sp>
        <p:nvSpPr>
          <p:cNvPr id="4" name="Footer Placeholder 3"/>
          <p:cNvSpPr>
            <a:spLocks noGrp="1"/>
          </p:cNvSpPr>
          <p:nvPr>
            <p:ph type="ftr" sz="quarter" idx="11"/>
          </p:nvPr>
        </p:nvSpPr>
        <p:spPr/>
        <p:txBody>
          <a:bodyPr/>
          <a:lstStyle/>
          <a:p>
            <a:r>
              <a:rPr lang="en-US" smtClean="0"/>
              <a:t>Copyright 2014 Ward Systems Group Inc.</a:t>
            </a:r>
            <a:endParaRPr lang="en-US"/>
          </a:p>
        </p:txBody>
      </p:sp>
      <p:sp>
        <p:nvSpPr>
          <p:cNvPr id="5" name="Slide Number Placeholder 4"/>
          <p:cNvSpPr>
            <a:spLocks noGrp="1"/>
          </p:cNvSpPr>
          <p:nvPr>
            <p:ph type="sldNum" sz="quarter" idx="12"/>
          </p:nvPr>
        </p:nvSpPr>
        <p:spPr/>
        <p:txBody>
          <a:bodyPr/>
          <a:lstStyle/>
          <a:p>
            <a:fld id="{4F81E220-2975-410E-88E6-D5F60A927DF5}" type="slidenum">
              <a:rPr lang="en-US" smtClean="0"/>
              <a:pPr/>
              <a:t>‹#›</a:t>
            </a:fld>
            <a:endParaRPr lang="en-US"/>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E3CC4B6-A5DC-4E4B-B7C2-5176D8F4FADD}" type="datetime1">
              <a:rPr lang="en-US" smtClean="0"/>
              <a:pPr/>
              <a:t>11/18/2015</a:t>
            </a:fld>
            <a:endParaRPr lang="en-US"/>
          </a:p>
        </p:txBody>
      </p:sp>
      <p:sp>
        <p:nvSpPr>
          <p:cNvPr id="3" name="Footer Placeholder 2"/>
          <p:cNvSpPr>
            <a:spLocks noGrp="1"/>
          </p:cNvSpPr>
          <p:nvPr>
            <p:ph type="ftr" sz="quarter" idx="11"/>
          </p:nvPr>
        </p:nvSpPr>
        <p:spPr/>
        <p:txBody>
          <a:bodyPr/>
          <a:lstStyle/>
          <a:p>
            <a:r>
              <a:rPr lang="en-US" smtClean="0"/>
              <a:t>Copyright 2014 Ward Systems Group Inc.</a:t>
            </a:r>
            <a:endParaRPr lang="en-US"/>
          </a:p>
        </p:txBody>
      </p:sp>
      <p:sp>
        <p:nvSpPr>
          <p:cNvPr id="4" name="Slide Number Placeholder 3"/>
          <p:cNvSpPr>
            <a:spLocks noGrp="1"/>
          </p:cNvSpPr>
          <p:nvPr>
            <p:ph type="sldNum" sz="quarter" idx="12"/>
          </p:nvPr>
        </p:nvSpPr>
        <p:spPr/>
        <p:txBody>
          <a:bodyPr/>
          <a:lstStyle/>
          <a:p>
            <a:fld id="{4F81E220-2975-410E-88E6-D5F60A927DF5}" type="slidenum">
              <a:rPr lang="en-US" smtClean="0"/>
              <a:pPr/>
              <a:t>‹#›</a:t>
            </a:fld>
            <a:endParaRPr lang="en-US"/>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385764"/>
            <a:ext cx="2743200" cy="871538"/>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685800" y="1257300"/>
            <a:ext cx="2743200" cy="3429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3575050" y="1257300"/>
            <a:ext cx="5111750" cy="3429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5DD04F5A-D7B2-4328-B9A2-1ED8EECB4C27}" type="datetime1">
              <a:rPr lang="en-US" smtClean="0"/>
              <a:pPr/>
              <a:t>11/18/2015</a:t>
            </a:fld>
            <a:endParaRPr lang="en-US"/>
          </a:p>
        </p:txBody>
      </p:sp>
      <p:sp>
        <p:nvSpPr>
          <p:cNvPr id="6" name="Footer Placeholder 5"/>
          <p:cNvSpPr>
            <a:spLocks noGrp="1"/>
          </p:cNvSpPr>
          <p:nvPr>
            <p:ph type="ftr" sz="quarter" idx="11"/>
          </p:nvPr>
        </p:nvSpPr>
        <p:spPr/>
        <p:txBody>
          <a:bodyPr/>
          <a:lstStyle/>
          <a:p>
            <a:r>
              <a:rPr lang="en-US" smtClean="0"/>
              <a:t>Copyright 2014 Ward Systems Group Inc.</a:t>
            </a:r>
            <a:endParaRPr lang="en-US"/>
          </a:p>
        </p:txBody>
      </p:sp>
      <p:sp>
        <p:nvSpPr>
          <p:cNvPr id="7" name="Slide Number Placeholder 6"/>
          <p:cNvSpPr>
            <a:spLocks noGrp="1"/>
          </p:cNvSpPr>
          <p:nvPr>
            <p:ph type="sldNum" sz="quarter" idx="12"/>
          </p:nvPr>
        </p:nvSpPr>
        <p:spPr/>
        <p:txBody>
          <a:bodyPr/>
          <a:lstStyle/>
          <a:p>
            <a:fld id="{4F81E220-2975-410E-88E6-D5F60A927DF5}" type="slidenum">
              <a:rPr lang="en-US" smtClean="0"/>
              <a:pPr/>
              <a:t>‹#›</a:t>
            </a:fld>
            <a:endParaRPr lang="en-US"/>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9" name="Snip and Round Single Corner Rectangle 8"/>
          <p:cNvSpPr/>
          <p:nvPr/>
        </p:nvSpPr>
        <p:spPr>
          <a:xfrm rot="420000" flipV="1">
            <a:off x="3165753" y="831058"/>
            <a:ext cx="5257800" cy="30861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Right Triangle 11"/>
          <p:cNvSpPr/>
          <p:nvPr/>
        </p:nvSpPr>
        <p:spPr>
          <a:xfrm rot="420000" flipV="1">
            <a:off x="8004134" y="4019827"/>
            <a:ext cx="155448" cy="116586"/>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Title 1"/>
          <p:cNvSpPr>
            <a:spLocks noGrp="1"/>
          </p:cNvSpPr>
          <p:nvPr>
            <p:ph type="title"/>
          </p:nvPr>
        </p:nvSpPr>
        <p:spPr>
          <a:xfrm>
            <a:off x="609600" y="882747"/>
            <a:ext cx="2212848" cy="1186966"/>
          </a:xfrm>
        </p:spPr>
        <p:txBody>
          <a:bodyPr vert="horz" lIns="45720" tIns="45720" rIns="45720" bIns="45720" anchor="b"/>
          <a:lstStyle>
            <a:lvl1pPr algn="l">
              <a:buNone/>
              <a:defRPr sz="2000" b="1">
                <a:solidFill>
                  <a:schemeClr val="tx2"/>
                </a:solidFill>
              </a:defRPr>
            </a:lvl1pPr>
          </a:lstStyle>
          <a:p>
            <a:r>
              <a:rPr kumimoji="0" lang="en-US" smtClean="0"/>
              <a:t>Click to edit Master title style</a:t>
            </a:r>
            <a:endParaRPr kumimoji="0" lang="en-US"/>
          </a:p>
        </p:txBody>
      </p:sp>
      <p:sp>
        <p:nvSpPr>
          <p:cNvPr id="4" name="Text Placeholder 3"/>
          <p:cNvSpPr>
            <a:spLocks noGrp="1"/>
          </p:cNvSpPr>
          <p:nvPr>
            <p:ph type="body" sz="half" idx="2"/>
          </p:nvPr>
        </p:nvSpPr>
        <p:spPr>
          <a:xfrm>
            <a:off x="609600" y="2121589"/>
            <a:ext cx="2209800" cy="163449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D33EF6E6-0162-4885-8798-A97EBC3CE09E}" type="datetime1">
              <a:rPr lang="en-US" smtClean="0"/>
              <a:pPr/>
              <a:t>11/18/2015</a:t>
            </a:fld>
            <a:endParaRPr lang="en-US"/>
          </a:p>
        </p:txBody>
      </p:sp>
      <p:sp>
        <p:nvSpPr>
          <p:cNvPr id="6" name="Footer Placeholder 5"/>
          <p:cNvSpPr>
            <a:spLocks noGrp="1"/>
          </p:cNvSpPr>
          <p:nvPr>
            <p:ph type="ftr" sz="quarter" idx="11"/>
          </p:nvPr>
        </p:nvSpPr>
        <p:spPr/>
        <p:txBody>
          <a:bodyPr/>
          <a:lstStyle/>
          <a:p>
            <a:r>
              <a:rPr lang="en-US" smtClean="0"/>
              <a:t>Copyright 2014 Ward Systems Group Inc.</a:t>
            </a:r>
            <a:endParaRPr lang="en-US"/>
          </a:p>
        </p:txBody>
      </p:sp>
      <p:sp>
        <p:nvSpPr>
          <p:cNvPr id="7" name="Slide Number Placeholder 6"/>
          <p:cNvSpPr>
            <a:spLocks noGrp="1"/>
          </p:cNvSpPr>
          <p:nvPr>
            <p:ph type="sldNum" sz="quarter" idx="12"/>
          </p:nvPr>
        </p:nvSpPr>
        <p:spPr>
          <a:xfrm>
            <a:off x="8077200" y="4767263"/>
            <a:ext cx="609600" cy="273844"/>
          </a:xfrm>
        </p:spPr>
        <p:txBody>
          <a:bodyPr/>
          <a:lstStyle/>
          <a:p>
            <a:fld id="{4F81E220-2975-410E-88E6-D5F60A927DF5}" type="slidenum">
              <a:rPr lang="en-US" smtClean="0"/>
              <a:pPr/>
              <a:t>‹#›</a:t>
            </a:fld>
            <a:endParaRPr lang="en-US"/>
          </a:p>
        </p:txBody>
      </p:sp>
      <p:sp>
        <p:nvSpPr>
          <p:cNvPr id="3" name="Picture Placeholder 2"/>
          <p:cNvSpPr>
            <a:spLocks noGrp="1"/>
          </p:cNvSpPr>
          <p:nvPr>
            <p:ph type="pic" idx="1"/>
          </p:nvPr>
        </p:nvSpPr>
        <p:spPr>
          <a:xfrm rot="420000">
            <a:off x="3485793" y="899638"/>
            <a:ext cx="4617720" cy="294894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en-US" smtClean="0"/>
              <a:t>Click icon to add picture</a:t>
            </a:r>
            <a:endParaRPr kumimoji="0" lang="en-US" dirty="0"/>
          </a:p>
        </p:txBody>
      </p:sp>
      <p:sp>
        <p:nvSpPr>
          <p:cNvPr id="10" name="Freeform 9"/>
          <p:cNvSpPr>
            <a:spLocks/>
          </p:cNvSpPr>
          <p:nvPr/>
        </p:nvSpPr>
        <p:spPr bwMode="auto">
          <a:xfrm flipV="1">
            <a:off x="-9525" y="4362450"/>
            <a:ext cx="9163050" cy="78105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Freeform 10"/>
          <p:cNvSpPr>
            <a:spLocks/>
          </p:cNvSpPr>
          <p:nvPr/>
        </p:nvSpPr>
        <p:spPr bwMode="auto">
          <a:xfrm flipV="1">
            <a:off x="4381500" y="4664869"/>
            <a:ext cx="4762500" cy="478631"/>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Freeform 6"/>
          <p:cNvSpPr>
            <a:spLocks/>
          </p:cNvSpPr>
          <p:nvPr/>
        </p:nvSpPr>
        <p:spPr bwMode="auto">
          <a:xfrm>
            <a:off x="-9525" y="-5358"/>
            <a:ext cx="9163050" cy="78105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Freeform 7"/>
          <p:cNvSpPr>
            <a:spLocks/>
          </p:cNvSpPr>
          <p:nvPr/>
        </p:nvSpPr>
        <p:spPr bwMode="auto">
          <a:xfrm>
            <a:off x="4381500" y="-5358"/>
            <a:ext cx="4762500" cy="478631"/>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Title Placeholder 8"/>
          <p:cNvSpPr>
            <a:spLocks noGrp="1"/>
          </p:cNvSpPr>
          <p:nvPr>
            <p:ph type="title"/>
          </p:nvPr>
        </p:nvSpPr>
        <p:spPr>
          <a:xfrm>
            <a:off x="457200" y="528066"/>
            <a:ext cx="8229600" cy="857250"/>
          </a:xfrm>
          <a:prstGeom prst="rect">
            <a:avLst/>
          </a:prstGeom>
        </p:spPr>
        <p:txBody>
          <a:bodyPr vert="horz" lIns="0" rIns="0" bIns="0" anchor="b">
            <a:normAutofit/>
          </a:bodyPr>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451610"/>
            <a:ext cx="8229600" cy="329184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457200" y="4767263"/>
            <a:ext cx="2133600" cy="273844"/>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1D177849-AEE1-41CC-BC30-2121FFB10D4B}" type="datetime1">
              <a:rPr lang="en-US" smtClean="0"/>
              <a:pPr/>
              <a:t>11/18/2015</a:t>
            </a:fld>
            <a:endParaRPr lang="en-US"/>
          </a:p>
        </p:txBody>
      </p:sp>
      <p:sp>
        <p:nvSpPr>
          <p:cNvPr id="22" name="Footer Placeholder 21"/>
          <p:cNvSpPr>
            <a:spLocks noGrp="1"/>
          </p:cNvSpPr>
          <p:nvPr>
            <p:ph type="ftr" sz="quarter" idx="3"/>
          </p:nvPr>
        </p:nvSpPr>
        <p:spPr>
          <a:xfrm>
            <a:off x="2667000" y="4767263"/>
            <a:ext cx="3352800" cy="273844"/>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r>
              <a:rPr lang="en-US" smtClean="0"/>
              <a:t>Copyright 2014 Ward Systems Group Inc.</a:t>
            </a:r>
            <a:endParaRPr lang="en-US"/>
          </a:p>
        </p:txBody>
      </p:sp>
      <p:sp>
        <p:nvSpPr>
          <p:cNvPr id="18" name="Slide Number Placeholder 17"/>
          <p:cNvSpPr>
            <a:spLocks noGrp="1"/>
          </p:cNvSpPr>
          <p:nvPr>
            <p:ph type="sldNum" sz="quarter" idx="4"/>
          </p:nvPr>
        </p:nvSpPr>
        <p:spPr>
          <a:xfrm>
            <a:off x="7924800" y="4767263"/>
            <a:ext cx="762000" cy="273844"/>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4F81E220-2975-410E-88E6-D5F60A927DF5}" type="slidenum">
              <a:rPr lang="en-US" smtClean="0"/>
              <a:pPr/>
              <a:t>‹#›</a:t>
            </a:fld>
            <a:endParaRPr lang="en-US"/>
          </a:p>
        </p:txBody>
      </p:sp>
      <p:grpSp>
        <p:nvGrpSpPr>
          <p:cNvPr id="2" name="Group 1"/>
          <p:cNvGrpSpPr/>
          <p:nvPr/>
        </p:nvGrpSpPr>
        <p:grpSpPr>
          <a:xfrm>
            <a:off x="-19017" y="151806"/>
            <a:ext cx="9180548" cy="486918"/>
            <a:chOff x="-19045" y="216550"/>
            <a:chExt cx="9180548" cy="649224"/>
          </a:xfrm>
        </p:grpSpPr>
        <p:sp>
          <p:nvSpPr>
            <p:cNvPr id="12" name="Freeform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Freeform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731" r:id="rId1"/>
    <p:sldLayoutId id="2147483732" r:id="rId2"/>
    <p:sldLayoutId id="2147483733" r:id="rId3"/>
    <p:sldLayoutId id="2147483734" r:id="rId4"/>
    <p:sldLayoutId id="2147483735" r:id="rId5"/>
    <p:sldLayoutId id="2147483736" r:id="rId6"/>
    <p:sldLayoutId id="2147483737" r:id="rId7"/>
    <p:sldLayoutId id="2147483738" r:id="rId8"/>
    <p:sldLayoutId id="2147483739" r:id="rId9"/>
    <p:sldLayoutId id="2147483740" r:id="rId10"/>
    <p:sldLayoutId id="2147483741" r:id="rId11"/>
  </p:sldLayoutIdLst>
  <p:transition/>
  <p:hf hdr="0" dt="0"/>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8.jpe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9.gif"/><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37.xml"/><Relationship Id="rId1" Type="http://schemas.openxmlformats.org/officeDocument/2006/relationships/slideLayout" Target="../slideLayouts/slideLayout2.xml"/><Relationship Id="rId4" Type="http://schemas.openxmlformats.org/officeDocument/2006/relationships/image" Target="../media/image19.jpeg"/></Relationships>
</file>

<file path=ppt/slides/_rels/slide38.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hyperlink" Target="http://www.ward.net/" TargetMode="External"/><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hyperlink" Target="http://www.ward.net/webinar.asp" TargetMode="External"/><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fontScale="90000"/>
          </a:bodyPr>
          <a:lstStyle/>
          <a:p>
            <a:r>
              <a:rPr lang="en-US" dirty="0" smtClean="0"/>
              <a:t>               NeuroShell Trader Webinar</a:t>
            </a:r>
            <a:endParaRPr lang="en-US" dirty="0"/>
          </a:p>
        </p:txBody>
      </p:sp>
      <p:sp>
        <p:nvSpPr>
          <p:cNvPr id="3" name="Subtitle 2"/>
          <p:cNvSpPr>
            <a:spLocks noGrp="1"/>
          </p:cNvSpPr>
          <p:nvPr>
            <p:ph type="subTitle" idx="1"/>
          </p:nvPr>
        </p:nvSpPr>
        <p:spPr>
          <a:xfrm>
            <a:off x="530352" y="3262313"/>
            <a:ext cx="7854696" cy="1504950"/>
          </a:xfrm>
        </p:spPr>
        <p:txBody>
          <a:bodyPr>
            <a:normAutofit fontScale="77500" lnSpcReduction="20000"/>
          </a:bodyPr>
          <a:lstStyle/>
          <a:p>
            <a:r>
              <a:rPr lang="en-US" dirty="0" smtClean="0"/>
              <a:t>Building Better Models with NeuroShell Trader</a:t>
            </a:r>
          </a:p>
          <a:p>
            <a:endParaRPr lang="en-US" dirty="0" smtClean="0"/>
          </a:p>
          <a:p>
            <a:pPr algn="ctr"/>
            <a:r>
              <a:rPr lang="en-US" sz="3500" b="1" i="1" dirty="0" smtClean="0">
                <a:solidFill>
                  <a:srgbClr val="FFFF00"/>
                </a:solidFill>
              </a:rPr>
              <a:t>Welcome</a:t>
            </a:r>
          </a:p>
          <a:p>
            <a:pPr algn="ctr"/>
            <a:r>
              <a:rPr lang="en-US" sz="3500" b="1" i="1" dirty="0" smtClean="0">
                <a:solidFill>
                  <a:srgbClr val="FFFF00"/>
                </a:solidFill>
              </a:rPr>
              <a:t>Webinar will begin at 2 pm eastern time</a:t>
            </a:r>
            <a:endParaRPr lang="en-US" sz="3500" b="1" i="1" dirty="0">
              <a:solidFill>
                <a:srgbClr val="FFFF00"/>
              </a:solidFill>
            </a:endParaRPr>
          </a:p>
        </p:txBody>
      </p:sp>
      <p:pic>
        <p:nvPicPr>
          <p:cNvPr id="5" name="Picture 4" descr="Granny first scan 300.JPG"/>
          <p:cNvPicPr>
            <a:picLocks noChangeAspect="1"/>
          </p:cNvPicPr>
          <p:nvPr/>
        </p:nvPicPr>
        <p:blipFill>
          <a:blip r:embed="rId3" cstate="print"/>
          <a:stretch>
            <a:fillRect/>
          </a:stretch>
        </p:blipFill>
        <p:spPr>
          <a:xfrm>
            <a:off x="519466" y="666750"/>
            <a:ext cx="2616592" cy="2743200"/>
          </a:xfrm>
          <a:prstGeom prst="rect">
            <a:avLst/>
          </a:prstGeom>
        </p:spPr>
      </p:pic>
      <p:sp>
        <p:nvSpPr>
          <p:cNvPr id="7" name="Slide Number Placeholder 6"/>
          <p:cNvSpPr>
            <a:spLocks noGrp="1"/>
          </p:cNvSpPr>
          <p:nvPr>
            <p:ph type="sldNum" sz="quarter" idx="12"/>
          </p:nvPr>
        </p:nvSpPr>
        <p:spPr/>
        <p:txBody>
          <a:bodyPr/>
          <a:lstStyle/>
          <a:p>
            <a:fld id="{4F81E220-2975-410E-88E6-D5F60A927DF5}" type="slidenum">
              <a:rPr lang="en-US" smtClean="0"/>
              <a:pPr/>
              <a:t>1</a:t>
            </a:fld>
            <a:endParaRPr lang="en-US"/>
          </a:p>
        </p:txBody>
      </p:sp>
      <p:sp>
        <p:nvSpPr>
          <p:cNvPr id="8" name="Footer Placeholder 7"/>
          <p:cNvSpPr>
            <a:spLocks noGrp="1"/>
          </p:cNvSpPr>
          <p:nvPr>
            <p:ph type="ftr" sz="quarter" idx="11"/>
          </p:nvPr>
        </p:nvSpPr>
        <p:spPr/>
        <p:txBody>
          <a:bodyPr/>
          <a:lstStyle/>
          <a:p>
            <a:r>
              <a:rPr lang="en-US" dirty="0" smtClean="0"/>
              <a:t>Copyright 2015 Ward Systems Group Inc</a:t>
            </a:r>
            <a:endParaRPr lang="en-US" dirty="0"/>
          </a:p>
        </p:txBody>
      </p:sp>
    </p:spTree>
  </p:cSld>
  <p:clrMapOvr>
    <a:masterClrMapping/>
  </p:clrMapOvr>
  <p:transition>
    <p:wipe dir="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400" dirty="0" smtClean="0"/>
              <a:t>Find Good Inputs</a:t>
            </a:r>
            <a:endParaRPr lang="en-US" sz="4400" dirty="0"/>
          </a:p>
        </p:txBody>
      </p:sp>
      <p:sp>
        <p:nvSpPr>
          <p:cNvPr id="4" name="Footer Placeholder 3"/>
          <p:cNvSpPr>
            <a:spLocks noGrp="1"/>
          </p:cNvSpPr>
          <p:nvPr>
            <p:ph type="ftr" sz="quarter" idx="11"/>
          </p:nvPr>
        </p:nvSpPr>
        <p:spPr/>
        <p:txBody>
          <a:bodyPr/>
          <a:lstStyle/>
          <a:p>
            <a:r>
              <a:rPr lang="en-US" smtClean="0"/>
              <a:t>Copyright 2015 Ward Systems Group Inc.</a:t>
            </a:r>
            <a:endParaRPr lang="en-US" dirty="0"/>
          </a:p>
        </p:txBody>
      </p:sp>
      <p:sp>
        <p:nvSpPr>
          <p:cNvPr id="5" name="Slide Number Placeholder 4"/>
          <p:cNvSpPr>
            <a:spLocks noGrp="1"/>
          </p:cNvSpPr>
          <p:nvPr>
            <p:ph type="sldNum" sz="quarter" idx="12"/>
          </p:nvPr>
        </p:nvSpPr>
        <p:spPr/>
        <p:txBody>
          <a:bodyPr/>
          <a:lstStyle/>
          <a:p>
            <a:fld id="{4F81E220-2975-410E-88E6-D5F60A927DF5}" type="slidenum">
              <a:rPr lang="en-US" smtClean="0"/>
              <a:pPr/>
              <a:t>10</a:t>
            </a:fld>
            <a:endParaRPr lang="en-US"/>
          </a:p>
        </p:txBody>
      </p:sp>
      <p:sp>
        <p:nvSpPr>
          <p:cNvPr id="7" name="Content Placeholder 6"/>
          <p:cNvSpPr>
            <a:spLocks noGrp="1"/>
          </p:cNvSpPr>
          <p:nvPr>
            <p:ph idx="1"/>
          </p:nvPr>
        </p:nvSpPr>
        <p:spPr>
          <a:xfrm>
            <a:off x="457200" y="1451610"/>
            <a:ext cx="8229600" cy="377190"/>
          </a:xfrm>
        </p:spPr>
        <p:txBody>
          <a:bodyPr>
            <a:normAutofit fontScale="85000" lnSpcReduction="20000"/>
          </a:bodyPr>
          <a:lstStyle/>
          <a:p>
            <a:r>
              <a:rPr lang="en-US" dirty="0" smtClean="0"/>
              <a:t>Look at input contributions</a:t>
            </a:r>
          </a:p>
          <a:p>
            <a:endParaRPr lang="en-US" dirty="0" smtClean="0"/>
          </a:p>
        </p:txBody>
      </p:sp>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09601" y="1895094"/>
            <a:ext cx="4814737" cy="2321719"/>
          </a:xfrm>
          <a:prstGeom prst="rect">
            <a:avLst/>
          </a:prstGeom>
        </p:spPr>
      </p:pic>
      <p:pic>
        <p:nvPicPr>
          <p:cNvPr id="8" name="Picture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724401" y="1895094"/>
            <a:ext cx="3724275" cy="2321719"/>
          </a:xfrm>
          <a:prstGeom prst="rect">
            <a:avLst/>
          </a:prstGeom>
        </p:spPr>
      </p:pic>
    </p:spTree>
    <p:extLst>
      <p:ext uri="{BB962C8B-B14F-4D97-AF65-F5344CB8AC3E}">
        <p14:creationId xmlns:p14="http://schemas.microsoft.com/office/powerpoint/2010/main" val="2304917698"/>
      </p:ext>
    </p:extLst>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400" dirty="0" smtClean="0"/>
              <a:t>Be Flexible</a:t>
            </a:r>
            <a:endParaRPr lang="en-US" sz="4400" dirty="0"/>
          </a:p>
        </p:txBody>
      </p:sp>
      <p:sp>
        <p:nvSpPr>
          <p:cNvPr id="4" name="Footer Placeholder 3"/>
          <p:cNvSpPr>
            <a:spLocks noGrp="1"/>
          </p:cNvSpPr>
          <p:nvPr>
            <p:ph type="ftr" sz="quarter" idx="11"/>
          </p:nvPr>
        </p:nvSpPr>
        <p:spPr/>
        <p:txBody>
          <a:bodyPr/>
          <a:lstStyle/>
          <a:p>
            <a:r>
              <a:rPr lang="en-US" smtClean="0"/>
              <a:t>Copyright 2015 Ward Systems Group Inc.</a:t>
            </a:r>
            <a:endParaRPr lang="en-US" dirty="0"/>
          </a:p>
        </p:txBody>
      </p:sp>
      <p:sp>
        <p:nvSpPr>
          <p:cNvPr id="5" name="Slide Number Placeholder 4"/>
          <p:cNvSpPr>
            <a:spLocks noGrp="1"/>
          </p:cNvSpPr>
          <p:nvPr>
            <p:ph type="sldNum" sz="quarter" idx="12"/>
          </p:nvPr>
        </p:nvSpPr>
        <p:spPr/>
        <p:txBody>
          <a:bodyPr/>
          <a:lstStyle/>
          <a:p>
            <a:fld id="{4F81E220-2975-410E-88E6-D5F60A927DF5}" type="slidenum">
              <a:rPr lang="en-US" smtClean="0"/>
              <a:pPr/>
              <a:t>11</a:t>
            </a:fld>
            <a:endParaRPr lang="en-US"/>
          </a:p>
        </p:txBody>
      </p:sp>
      <p:sp>
        <p:nvSpPr>
          <p:cNvPr id="7" name="Content Placeholder 6"/>
          <p:cNvSpPr>
            <a:spLocks noGrp="1"/>
          </p:cNvSpPr>
          <p:nvPr>
            <p:ph idx="1"/>
          </p:nvPr>
        </p:nvSpPr>
        <p:spPr/>
        <p:txBody>
          <a:bodyPr>
            <a:normAutofit/>
          </a:bodyPr>
          <a:lstStyle/>
          <a:p>
            <a:r>
              <a:rPr lang="en-US" dirty="0" smtClean="0"/>
              <a:t>Don’t get attached to one security, certain indicators, </a:t>
            </a:r>
            <a:br>
              <a:rPr lang="en-US" dirty="0" smtClean="0"/>
            </a:br>
            <a:r>
              <a:rPr lang="en-US" dirty="0" smtClean="0"/>
              <a:t>one type of model</a:t>
            </a:r>
          </a:p>
          <a:p>
            <a:r>
              <a:rPr lang="en-US" dirty="0" smtClean="0"/>
              <a:t>The idea is to make money</a:t>
            </a:r>
          </a:p>
          <a:p>
            <a:r>
              <a:rPr lang="en-US" dirty="0" smtClean="0"/>
              <a:t>Our example charts will show you how to change it up</a:t>
            </a:r>
          </a:p>
          <a:p>
            <a:r>
              <a:rPr lang="en-US" dirty="0" smtClean="0"/>
              <a:t>User Trader’s scanning feature – indicators, even nets to find new securities</a:t>
            </a:r>
            <a:br>
              <a:rPr lang="en-US" dirty="0" smtClean="0"/>
            </a:br>
            <a:endParaRPr lang="en-US" dirty="0" smtClean="0"/>
          </a:p>
        </p:txBody>
      </p:sp>
    </p:spTree>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400" dirty="0" smtClean="0"/>
              <a:t>Look at out-of-sample results</a:t>
            </a:r>
            <a:endParaRPr lang="en-US" sz="4400" dirty="0"/>
          </a:p>
        </p:txBody>
      </p:sp>
      <p:sp>
        <p:nvSpPr>
          <p:cNvPr id="4" name="Footer Placeholder 3"/>
          <p:cNvSpPr>
            <a:spLocks noGrp="1"/>
          </p:cNvSpPr>
          <p:nvPr>
            <p:ph type="ftr" sz="quarter" idx="11"/>
          </p:nvPr>
        </p:nvSpPr>
        <p:spPr/>
        <p:txBody>
          <a:bodyPr/>
          <a:lstStyle/>
          <a:p>
            <a:r>
              <a:rPr lang="en-US" smtClean="0"/>
              <a:t>Copyright 2015 Ward Systems Group Inc.</a:t>
            </a:r>
            <a:endParaRPr lang="en-US" dirty="0"/>
          </a:p>
        </p:txBody>
      </p:sp>
      <p:sp>
        <p:nvSpPr>
          <p:cNvPr id="5" name="Slide Number Placeholder 4"/>
          <p:cNvSpPr>
            <a:spLocks noGrp="1"/>
          </p:cNvSpPr>
          <p:nvPr>
            <p:ph type="sldNum" sz="quarter" idx="12"/>
          </p:nvPr>
        </p:nvSpPr>
        <p:spPr/>
        <p:txBody>
          <a:bodyPr/>
          <a:lstStyle/>
          <a:p>
            <a:fld id="{4F81E220-2975-410E-88E6-D5F60A927DF5}" type="slidenum">
              <a:rPr lang="en-US" smtClean="0"/>
              <a:pPr/>
              <a:t>12</a:t>
            </a:fld>
            <a:endParaRPr lang="en-US"/>
          </a:p>
        </p:txBody>
      </p:sp>
      <p:pic>
        <p:nvPicPr>
          <p:cNvPr id="10" name="Content Placeholder 9"/>
          <p:cNvPicPr>
            <a:picLocks noGrp="1" noChangeAspect="1"/>
          </p:cNvPicPr>
          <p:nvPr>
            <p:ph idx="1"/>
          </p:nvPr>
        </p:nvPicPr>
        <p:blipFill>
          <a:blip r:embed="rId3" cstate="print">
            <a:extLst>
              <a:ext uri="{28A0092B-C50C-407E-A947-70E740481C1C}">
                <a14:useLocalDpi xmlns:a14="http://schemas.microsoft.com/office/drawing/2010/main" val="0"/>
              </a:ext>
            </a:extLst>
          </a:blip>
          <a:stretch>
            <a:fillRect/>
          </a:stretch>
        </p:blipFill>
        <p:spPr>
          <a:xfrm>
            <a:off x="304800" y="1385316"/>
            <a:ext cx="1905000" cy="2209800"/>
          </a:xfrm>
        </p:spPr>
      </p:pic>
      <p:sp>
        <p:nvSpPr>
          <p:cNvPr id="11" name="TextBox 10"/>
          <p:cNvSpPr txBox="1"/>
          <p:nvPr/>
        </p:nvSpPr>
        <p:spPr>
          <a:xfrm>
            <a:off x="3276600" y="1504950"/>
            <a:ext cx="5638800" cy="3139321"/>
          </a:xfrm>
          <a:prstGeom prst="rect">
            <a:avLst/>
          </a:prstGeom>
          <a:noFill/>
        </p:spPr>
        <p:txBody>
          <a:bodyPr wrap="square" rtlCol="0">
            <a:spAutoFit/>
          </a:bodyPr>
          <a:lstStyle/>
          <a:p>
            <a:r>
              <a:rPr lang="en-US" dirty="0" smtClean="0"/>
              <a:t>Neural networks are excellent at learning patterns in data in training data.</a:t>
            </a:r>
          </a:p>
          <a:p>
            <a:endParaRPr lang="en-US" dirty="0"/>
          </a:p>
          <a:p>
            <a:r>
              <a:rPr lang="en-US" b="1" dirty="0" smtClean="0">
                <a:solidFill>
                  <a:srgbClr val="FF0000"/>
                </a:solidFill>
              </a:rPr>
              <a:t>LOOK AT RESULTS IN OUT-OF-SAMPLE DATA</a:t>
            </a:r>
          </a:p>
          <a:p>
            <a:endParaRPr lang="en-US" b="1" dirty="0">
              <a:solidFill>
                <a:srgbClr val="FF0000"/>
              </a:solidFill>
            </a:endParaRPr>
          </a:p>
          <a:p>
            <a:r>
              <a:rPr lang="en-US" dirty="0" smtClean="0"/>
              <a:t>Not too much out-of-sample data or model becomes old</a:t>
            </a:r>
          </a:p>
          <a:p>
            <a:endParaRPr lang="en-US" dirty="0"/>
          </a:p>
          <a:p>
            <a:r>
              <a:rPr lang="en-US" dirty="0" smtClean="0"/>
              <a:t>Make sure both data sets cover up, down, and sideways price movement</a:t>
            </a:r>
            <a:endParaRPr lang="en-US" dirty="0"/>
          </a:p>
          <a:p>
            <a:endParaRPr lang="en-US" dirty="0"/>
          </a:p>
        </p:txBody>
      </p:sp>
    </p:spTree>
    <p:extLst>
      <p:ext uri="{BB962C8B-B14F-4D97-AF65-F5344CB8AC3E}">
        <p14:creationId xmlns:p14="http://schemas.microsoft.com/office/powerpoint/2010/main" val="4197602751"/>
      </p:ext>
    </p:extLst>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457200" y="857250"/>
            <a:ext cx="7772400" cy="1021842"/>
          </a:xfrm>
        </p:spPr>
        <p:txBody>
          <a:bodyPr/>
          <a:lstStyle/>
          <a:p>
            <a:r>
              <a:rPr lang="en-US" dirty="0" smtClean="0"/>
              <a:t>Prevent </a:t>
            </a:r>
            <a:r>
              <a:rPr lang="en-US" dirty="0" err="1" smtClean="0"/>
              <a:t>Overfitting</a:t>
            </a:r>
            <a:endParaRPr lang="en-US" dirty="0"/>
          </a:p>
        </p:txBody>
      </p:sp>
      <p:sp>
        <p:nvSpPr>
          <p:cNvPr id="4" name="Footer Placeholder 3"/>
          <p:cNvSpPr>
            <a:spLocks noGrp="1"/>
          </p:cNvSpPr>
          <p:nvPr>
            <p:ph type="ftr" sz="quarter" idx="11"/>
          </p:nvPr>
        </p:nvSpPr>
        <p:spPr/>
        <p:txBody>
          <a:bodyPr/>
          <a:lstStyle/>
          <a:p>
            <a:r>
              <a:rPr lang="en-US" smtClean="0"/>
              <a:t>Copyright 2015 Ward Systems Group Inc.</a:t>
            </a:r>
            <a:endParaRPr lang="en-US" dirty="0"/>
          </a:p>
        </p:txBody>
      </p:sp>
      <p:sp>
        <p:nvSpPr>
          <p:cNvPr id="5" name="Slide Number Placeholder 4"/>
          <p:cNvSpPr>
            <a:spLocks noGrp="1"/>
          </p:cNvSpPr>
          <p:nvPr>
            <p:ph type="sldNum" sz="quarter" idx="12"/>
          </p:nvPr>
        </p:nvSpPr>
        <p:spPr/>
        <p:txBody>
          <a:bodyPr/>
          <a:lstStyle/>
          <a:p>
            <a:fld id="{4F81E220-2975-410E-88E6-D5F60A927DF5}" type="slidenum">
              <a:rPr lang="en-US" smtClean="0"/>
              <a:pPr/>
              <a:t>13</a:t>
            </a:fld>
            <a:endParaRPr lang="en-US"/>
          </a:p>
        </p:txBody>
      </p:sp>
      <p:sp>
        <p:nvSpPr>
          <p:cNvPr id="8" name="TextBox 7"/>
          <p:cNvSpPr txBox="1"/>
          <p:nvPr/>
        </p:nvSpPr>
        <p:spPr>
          <a:xfrm>
            <a:off x="457200" y="1943100"/>
            <a:ext cx="8001000" cy="1938992"/>
          </a:xfrm>
          <a:prstGeom prst="rect">
            <a:avLst/>
          </a:prstGeom>
          <a:noFill/>
        </p:spPr>
        <p:txBody>
          <a:bodyPr wrap="square" rtlCol="0">
            <a:spAutoFit/>
          </a:bodyPr>
          <a:lstStyle/>
          <a:p>
            <a:r>
              <a:rPr lang="en-US" sz="2800" b="1" i="1" dirty="0" err="1" smtClean="0">
                <a:solidFill>
                  <a:srgbClr val="FFFF00"/>
                </a:solidFill>
              </a:rPr>
              <a:t>Overfitting</a:t>
            </a:r>
            <a:r>
              <a:rPr lang="en-US" sz="2800" b="1" i="1" dirty="0" smtClean="0">
                <a:solidFill>
                  <a:srgbClr val="FFFF00"/>
                </a:solidFill>
              </a:rPr>
              <a:t>:  when </a:t>
            </a:r>
            <a:r>
              <a:rPr lang="en-US" sz="2800" b="1" i="1" dirty="0">
                <a:solidFill>
                  <a:srgbClr val="FFFF00"/>
                </a:solidFill>
              </a:rPr>
              <a:t>a model does well on training data but does not work </a:t>
            </a:r>
            <a:r>
              <a:rPr lang="en-US" sz="2800" b="1" i="1" dirty="0" smtClean="0">
                <a:solidFill>
                  <a:srgbClr val="FFFF00"/>
                </a:solidFill>
              </a:rPr>
              <a:t>on </a:t>
            </a:r>
            <a:r>
              <a:rPr lang="en-US" sz="2800" b="1" i="1" dirty="0">
                <a:solidFill>
                  <a:srgbClr val="FFFF00"/>
                </a:solidFill>
              </a:rPr>
              <a:t>new data</a:t>
            </a:r>
          </a:p>
          <a:p>
            <a:endParaRPr lang="en-US" sz="2800" dirty="0">
              <a:solidFill>
                <a:srgbClr val="FFFF00"/>
              </a:solidFill>
            </a:endParaRPr>
          </a:p>
          <a:p>
            <a:endParaRPr lang="en-US" dirty="0" smtClean="0"/>
          </a:p>
          <a:p>
            <a:endParaRPr lang="en-US" dirty="0" smtClean="0"/>
          </a:p>
        </p:txBody>
      </p:sp>
    </p:spTree>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400" dirty="0" smtClean="0"/>
              <a:t>How to Prevent </a:t>
            </a:r>
            <a:r>
              <a:rPr lang="en-US" sz="4400" dirty="0" err="1" smtClean="0"/>
              <a:t>Overfitting</a:t>
            </a:r>
            <a:endParaRPr lang="en-US" sz="4400" dirty="0"/>
          </a:p>
        </p:txBody>
      </p:sp>
      <p:sp>
        <p:nvSpPr>
          <p:cNvPr id="4" name="Footer Placeholder 3"/>
          <p:cNvSpPr>
            <a:spLocks noGrp="1"/>
          </p:cNvSpPr>
          <p:nvPr>
            <p:ph type="ftr" sz="quarter" idx="11"/>
          </p:nvPr>
        </p:nvSpPr>
        <p:spPr/>
        <p:txBody>
          <a:bodyPr/>
          <a:lstStyle/>
          <a:p>
            <a:r>
              <a:rPr lang="en-US" smtClean="0"/>
              <a:t>Copyright 2015 Ward Systems Group Inc.</a:t>
            </a:r>
            <a:endParaRPr lang="en-US" dirty="0"/>
          </a:p>
        </p:txBody>
      </p:sp>
      <p:sp>
        <p:nvSpPr>
          <p:cNvPr id="5" name="Slide Number Placeholder 4"/>
          <p:cNvSpPr>
            <a:spLocks noGrp="1"/>
          </p:cNvSpPr>
          <p:nvPr>
            <p:ph type="sldNum" sz="quarter" idx="12"/>
          </p:nvPr>
        </p:nvSpPr>
        <p:spPr/>
        <p:txBody>
          <a:bodyPr/>
          <a:lstStyle/>
          <a:p>
            <a:fld id="{4F81E220-2975-410E-88E6-D5F60A927DF5}" type="slidenum">
              <a:rPr lang="en-US" smtClean="0"/>
              <a:pPr/>
              <a:t>14</a:t>
            </a:fld>
            <a:endParaRPr lang="en-US"/>
          </a:p>
        </p:txBody>
      </p:sp>
      <p:sp>
        <p:nvSpPr>
          <p:cNvPr id="7" name="Content Placeholder 6"/>
          <p:cNvSpPr>
            <a:spLocks noGrp="1"/>
          </p:cNvSpPr>
          <p:nvPr>
            <p:ph idx="1"/>
          </p:nvPr>
        </p:nvSpPr>
        <p:spPr/>
        <p:txBody>
          <a:bodyPr>
            <a:normAutofit lnSpcReduction="10000"/>
          </a:bodyPr>
          <a:lstStyle/>
          <a:p>
            <a:r>
              <a:rPr lang="en-US" dirty="0" smtClean="0"/>
              <a:t>Biggest mistake:  too many inputs</a:t>
            </a:r>
          </a:p>
          <a:p>
            <a:r>
              <a:rPr lang="en-US" dirty="0" smtClean="0"/>
              <a:t>We suggest about 5 inputs</a:t>
            </a:r>
          </a:p>
          <a:p>
            <a:r>
              <a:rPr lang="en-US" dirty="0" smtClean="0"/>
              <a:t>Limit number of hidden neurons – max 10 by default</a:t>
            </a:r>
          </a:p>
          <a:p>
            <a:r>
              <a:rPr lang="en-US" dirty="0" smtClean="0"/>
              <a:t>Set smart ranges</a:t>
            </a:r>
          </a:p>
          <a:p>
            <a:r>
              <a:rPr lang="en-US" dirty="0" smtClean="0"/>
              <a:t>Link parameters</a:t>
            </a:r>
          </a:p>
          <a:p>
            <a:r>
              <a:rPr lang="en-US" dirty="0" smtClean="0"/>
              <a:t>Stop optimization early</a:t>
            </a:r>
          </a:p>
          <a:p>
            <a:r>
              <a:rPr lang="en-US" sz="3200" b="1" dirty="0" smtClean="0">
                <a:solidFill>
                  <a:srgbClr val="FF0000"/>
                </a:solidFill>
              </a:rPr>
              <a:t>Evaluate models on “out-of-sample” data</a:t>
            </a:r>
          </a:p>
          <a:p>
            <a:endParaRPr lang="en-US" dirty="0" smtClean="0"/>
          </a:p>
        </p:txBody>
      </p:sp>
    </p:spTree>
  </p:cSld>
  <p:clrMapOvr>
    <a:masterClrMapping/>
  </p:clrMapOv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400" dirty="0" smtClean="0"/>
              <a:t>Prevent </a:t>
            </a:r>
            <a:r>
              <a:rPr lang="en-US" sz="4400" dirty="0" err="1" smtClean="0"/>
              <a:t>Overfitting</a:t>
            </a:r>
            <a:r>
              <a:rPr lang="en-US" sz="4400" dirty="0" smtClean="0"/>
              <a:t> Example</a:t>
            </a:r>
            <a:endParaRPr lang="en-US" sz="4400" dirty="0"/>
          </a:p>
        </p:txBody>
      </p:sp>
      <p:sp>
        <p:nvSpPr>
          <p:cNvPr id="4" name="Footer Placeholder 3"/>
          <p:cNvSpPr>
            <a:spLocks noGrp="1"/>
          </p:cNvSpPr>
          <p:nvPr>
            <p:ph type="ftr" sz="quarter" idx="11"/>
          </p:nvPr>
        </p:nvSpPr>
        <p:spPr/>
        <p:txBody>
          <a:bodyPr/>
          <a:lstStyle/>
          <a:p>
            <a:r>
              <a:rPr lang="en-US" smtClean="0"/>
              <a:t>Copyright 2015 Ward Systems Group Inc.</a:t>
            </a:r>
            <a:endParaRPr lang="en-US" dirty="0"/>
          </a:p>
        </p:txBody>
      </p:sp>
      <p:sp>
        <p:nvSpPr>
          <p:cNvPr id="5" name="Slide Number Placeholder 4"/>
          <p:cNvSpPr>
            <a:spLocks noGrp="1"/>
          </p:cNvSpPr>
          <p:nvPr>
            <p:ph type="sldNum" sz="quarter" idx="12"/>
          </p:nvPr>
        </p:nvSpPr>
        <p:spPr/>
        <p:txBody>
          <a:bodyPr/>
          <a:lstStyle/>
          <a:p>
            <a:fld id="{4F81E220-2975-410E-88E6-D5F60A927DF5}" type="slidenum">
              <a:rPr lang="en-US" smtClean="0"/>
              <a:pPr/>
              <a:t>15</a:t>
            </a:fld>
            <a:endParaRPr lang="en-US"/>
          </a:p>
        </p:txBody>
      </p:sp>
      <p:sp>
        <p:nvSpPr>
          <p:cNvPr id="7" name="Content Placeholder 6"/>
          <p:cNvSpPr>
            <a:spLocks noGrp="1"/>
          </p:cNvSpPr>
          <p:nvPr>
            <p:ph idx="1"/>
          </p:nvPr>
        </p:nvSpPr>
        <p:spPr/>
        <p:txBody>
          <a:bodyPr/>
          <a:lstStyle/>
          <a:p>
            <a:endParaRPr lang="en-US" dirty="0" smtClean="0"/>
          </a:p>
          <a:p>
            <a:endParaRPr lang="en-US" dirty="0" smtClean="0"/>
          </a:p>
        </p:txBody>
      </p:sp>
      <p:sp>
        <p:nvSpPr>
          <p:cNvPr id="8" name="TextBox 7"/>
          <p:cNvSpPr txBox="1"/>
          <p:nvPr/>
        </p:nvSpPr>
        <p:spPr>
          <a:xfrm>
            <a:off x="228600" y="1276351"/>
            <a:ext cx="2667000" cy="3139321"/>
          </a:xfrm>
          <a:prstGeom prst="rect">
            <a:avLst/>
          </a:prstGeom>
          <a:noFill/>
        </p:spPr>
        <p:txBody>
          <a:bodyPr wrap="square" rtlCol="0">
            <a:spAutoFit/>
          </a:bodyPr>
          <a:lstStyle/>
          <a:p>
            <a:pPr>
              <a:buFont typeface="Arial" pitchFamily="34" charset="0"/>
              <a:buChar char="•"/>
            </a:pPr>
            <a:r>
              <a:rPr lang="en-US" dirty="0" smtClean="0"/>
              <a:t>Limit number of inputs to a net to about. 5</a:t>
            </a:r>
          </a:p>
          <a:p>
            <a:pPr>
              <a:buFont typeface="Arial" pitchFamily="34" charset="0"/>
              <a:buChar char="•"/>
            </a:pPr>
            <a:r>
              <a:rPr lang="en-US" dirty="0" smtClean="0"/>
              <a:t>Link parameters to minimize number of free variables  </a:t>
            </a:r>
            <a:br>
              <a:rPr lang="en-US" dirty="0" smtClean="0"/>
            </a:br>
            <a:r>
              <a:rPr lang="en-US" dirty="0" smtClean="0">
                <a:solidFill>
                  <a:schemeClr val="accent1"/>
                </a:solidFill>
              </a:rPr>
              <a:t>(works for nets and trading rules)</a:t>
            </a:r>
          </a:p>
          <a:p>
            <a:pPr>
              <a:buFont typeface="Arial" pitchFamily="34" charset="0"/>
              <a:buChar char="•"/>
            </a:pPr>
            <a:r>
              <a:rPr lang="en-US" dirty="0" smtClean="0"/>
              <a:t>Limit max number of hidden neurons – default is 10 but consider fewer</a:t>
            </a:r>
          </a:p>
          <a:p>
            <a:pPr>
              <a:buFont typeface="Arial" pitchFamily="34" charset="0"/>
              <a:buChar char="•"/>
            </a:pPr>
            <a:r>
              <a:rPr lang="en-US" dirty="0" smtClean="0"/>
              <a:t>Limit trading hours</a:t>
            </a:r>
          </a:p>
        </p:txBody>
      </p:sp>
      <p:pic>
        <p:nvPicPr>
          <p:cNvPr id="9" name="Picture 8" descr="Limit degrees of freedom.JPG"/>
          <p:cNvPicPr>
            <a:picLocks noChangeAspect="1"/>
          </p:cNvPicPr>
          <p:nvPr/>
        </p:nvPicPr>
        <p:blipFill>
          <a:blip r:embed="rId3" cstate="print"/>
          <a:stretch>
            <a:fillRect/>
          </a:stretch>
        </p:blipFill>
        <p:spPr>
          <a:xfrm>
            <a:off x="2971800" y="1503759"/>
            <a:ext cx="5967436" cy="2896791"/>
          </a:xfrm>
          <a:prstGeom prst="rect">
            <a:avLst/>
          </a:prstGeom>
        </p:spPr>
      </p:pic>
    </p:spTree>
  </p:cSld>
  <p:clrMapOvr>
    <a:masterClrMapping/>
  </p:clrMapOv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400" dirty="0" smtClean="0"/>
              <a:t>How to Prevent </a:t>
            </a:r>
            <a:r>
              <a:rPr lang="en-US" sz="4400" dirty="0" err="1" smtClean="0"/>
              <a:t>Overfitting</a:t>
            </a:r>
            <a:endParaRPr lang="en-US" sz="4400" dirty="0"/>
          </a:p>
        </p:txBody>
      </p:sp>
      <p:sp>
        <p:nvSpPr>
          <p:cNvPr id="4" name="Footer Placeholder 3"/>
          <p:cNvSpPr>
            <a:spLocks noGrp="1"/>
          </p:cNvSpPr>
          <p:nvPr>
            <p:ph type="ftr" sz="quarter" idx="11"/>
          </p:nvPr>
        </p:nvSpPr>
        <p:spPr/>
        <p:txBody>
          <a:bodyPr/>
          <a:lstStyle/>
          <a:p>
            <a:r>
              <a:rPr lang="en-US" smtClean="0"/>
              <a:t>Copyright 2015 Ward Systems Group Inc.</a:t>
            </a:r>
            <a:endParaRPr lang="en-US" dirty="0"/>
          </a:p>
        </p:txBody>
      </p:sp>
      <p:sp>
        <p:nvSpPr>
          <p:cNvPr id="5" name="Slide Number Placeholder 4"/>
          <p:cNvSpPr>
            <a:spLocks noGrp="1"/>
          </p:cNvSpPr>
          <p:nvPr>
            <p:ph type="sldNum" sz="quarter" idx="12"/>
          </p:nvPr>
        </p:nvSpPr>
        <p:spPr/>
        <p:txBody>
          <a:bodyPr/>
          <a:lstStyle/>
          <a:p>
            <a:fld id="{4F81E220-2975-410E-88E6-D5F60A927DF5}" type="slidenum">
              <a:rPr lang="en-US" smtClean="0"/>
              <a:pPr/>
              <a:t>16</a:t>
            </a:fld>
            <a:endParaRPr lang="en-US"/>
          </a:p>
        </p:txBody>
      </p:sp>
      <p:sp>
        <p:nvSpPr>
          <p:cNvPr id="7" name="Content Placeholder 6"/>
          <p:cNvSpPr>
            <a:spLocks noGrp="1"/>
          </p:cNvSpPr>
          <p:nvPr>
            <p:ph idx="1"/>
          </p:nvPr>
        </p:nvSpPr>
        <p:spPr/>
        <p:txBody>
          <a:bodyPr/>
          <a:lstStyle/>
          <a:p>
            <a:r>
              <a:rPr lang="en-US" dirty="0" smtClean="0"/>
              <a:t>Set smart ranges and link parameters</a:t>
            </a:r>
          </a:p>
          <a:p>
            <a:endParaRPr lang="en-US" dirty="0" smtClean="0"/>
          </a:p>
          <a:p>
            <a:endParaRPr lang="en-US" dirty="0" smtClean="0"/>
          </a:p>
          <a:p>
            <a:endParaRPr lang="en-US" dirty="0" smtClean="0"/>
          </a:p>
        </p:txBody>
      </p:sp>
      <p:pic>
        <p:nvPicPr>
          <p:cNvPr id="9" name="Picture 8" descr="Smart Ranges and Parameter Linking.JPG"/>
          <p:cNvPicPr>
            <a:picLocks noChangeAspect="1"/>
          </p:cNvPicPr>
          <p:nvPr/>
        </p:nvPicPr>
        <p:blipFill>
          <a:blip r:embed="rId3" cstate="print"/>
          <a:stretch>
            <a:fillRect/>
          </a:stretch>
        </p:blipFill>
        <p:spPr>
          <a:xfrm>
            <a:off x="2362201" y="1850232"/>
            <a:ext cx="3549479" cy="2836069"/>
          </a:xfrm>
          <a:prstGeom prst="rect">
            <a:avLst/>
          </a:prstGeom>
        </p:spPr>
      </p:pic>
    </p:spTree>
  </p:cSld>
  <p:clrMapOvr>
    <a:masterClrMapping/>
  </p:clrMapOv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400" dirty="0" smtClean="0"/>
              <a:t>How to Prevent </a:t>
            </a:r>
            <a:r>
              <a:rPr lang="en-US" sz="4400" dirty="0" err="1" smtClean="0"/>
              <a:t>Overfitting</a:t>
            </a:r>
            <a:endParaRPr lang="en-US" sz="4400" dirty="0"/>
          </a:p>
        </p:txBody>
      </p:sp>
      <p:sp>
        <p:nvSpPr>
          <p:cNvPr id="4" name="Footer Placeholder 3"/>
          <p:cNvSpPr>
            <a:spLocks noGrp="1"/>
          </p:cNvSpPr>
          <p:nvPr>
            <p:ph type="ftr" sz="quarter" idx="11"/>
          </p:nvPr>
        </p:nvSpPr>
        <p:spPr/>
        <p:txBody>
          <a:bodyPr/>
          <a:lstStyle/>
          <a:p>
            <a:r>
              <a:rPr lang="en-US" smtClean="0"/>
              <a:t>Copyright 2015 Ward Systems Group Inc.</a:t>
            </a:r>
            <a:endParaRPr lang="en-US" dirty="0"/>
          </a:p>
        </p:txBody>
      </p:sp>
      <p:sp>
        <p:nvSpPr>
          <p:cNvPr id="5" name="Slide Number Placeholder 4"/>
          <p:cNvSpPr>
            <a:spLocks noGrp="1"/>
          </p:cNvSpPr>
          <p:nvPr>
            <p:ph type="sldNum" sz="quarter" idx="12"/>
          </p:nvPr>
        </p:nvSpPr>
        <p:spPr/>
        <p:txBody>
          <a:bodyPr/>
          <a:lstStyle/>
          <a:p>
            <a:fld id="{4F81E220-2975-410E-88E6-D5F60A927DF5}" type="slidenum">
              <a:rPr lang="en-US" smtClean="0"/>
              <a:pPr/>
              <a:t>17</a:t>
            </a:fld>
            <a:endParaRPr lang="en-US"/>
          </a:p>
        </p:txBody>
      </p:sp>
      <p:sp>
        <p:nvSpPr>
          <p:cNvPr id="7" name="Content Placeholder 6"/>
          <p:cNvSpPr>
            <a:spLocks noGrp="1"/>
          </p:cNvSpPr>
          <p:nvPr>
            <p:ph idx="1"/>
          </p:nvPr>
        </p:nvSpPr>
        <p:spPr/>
        <p:txBody>
          <a:bodyPr/>
          <a:lstStyle/>
          <a:p>
            <a:r>
              <a:rPr lang="en-US" dirty="0" smtClean="0"/>
              <a:t>Limit number of hidden neurons – max 10 by default</a:t>
            </a:r>
            <a:br>
              <a:rPr lang="en-US" dirty="0" smtClean="0"/>
            </a:br>
            <a:r>
              <a:rPr lang="en-US" dirty="0" smtClean="0"/>
              <a:t/>
            </a:r>
            <a:br>
              <a:rPr lang="en-US" dirty="0" smtClean="0"/>
            </a:br>
            <a:endParaRPr lang="en-US" dirty="0" smtClean="0"/>
          </a:p>
        </p:txBody>
      </p:sp>
      <p:pic>
        <p:nvPicPr>
          <p:cNvPr id="6" name="Picture 5" descr="Number of Hiddens.JPG"/>
          <p:cNvPicPr>
            <a:picLocks noChangeAspect="1"/>
          </p:cNvPicPr>
          <p:nvPr/>
        </p:nvPicPr>
        <p:blipFill>
          <a:blip r:embed="rId3" cstate="print"/>
          <a:stretch>
            <a:fillRect/>
          </a:stretch>
        </p:blipFill>
        <p:spPr>
          <a:xfrm>
            <a:off x="1752599" y="1885950"/>
            <a:ext cx="5410201" cy="2902535"/>
          </a:xfrm>
          <a:prstGeom prst="rect">
            <a:avLst/>
          </a:prstGeom>
        </p:spPr>
      </p:pic>
    </p:spTree>
  </p:cSld>
  <p:clrMapOvr>
    <a:masterClrMapping/>
  </p:clrMapOv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457200" y="857250"/>
            <a:ext cx="7772400" cy="1021842"/>
          </a:xfrm>
        </p:spPr>
        <p:txBody>
          <a:bodyPr/>
          <a:lstStyle/>
          <a:p>
            <a:r>
              <a:rPr lang="en-US" dirty="0" smtClean="0"/>
              <a:t>Optimization Tips</a:t>
            </a:r>
            <a:endParaRPr lang="en-US" dirty="0"/>
          </a:p>
        </p:txBody>
      </p:sp>
      <p:sp>
        <p:nvSpPr>
          <p:cNvPr id="4" name="Footer Placeholder 3"/>
          <p:cNvSpPr>
            <a:spLocks noGrp="1"/>
          </p:cNvSpPr>
          <p:nvPr>
            <p:ph type="ftr" sz="quarter" idx="11"/>
          </p:nvPr>
        </p:nvSpPr>
        <p:spPr/>
        <p:txBody>
          <a:bodyPr/>
          <a:lstStyle/>
          <a:p>
            <a:r>
              <a:rPr lang="en-US" smtClean="0"/>
              <a:t>Copyright 2015 Ward Systems Group Inc.</a:t>
            </a:r>
            <a:endParaRPr lang="en-US" dirty="0"/>
          </a:p>
        </p:txBody>
      </p:sp>
      <p:sp>
        <p:nvSpPr>
          <p:cNvPr id="5" name="Slide Number Placeholder 4"/>
          <p:cNvSpPr>
            <a:spLocks noGrp="1"/>
          </p:cNvSpPr>
          <p:nvPr>
            <p:ph type="sldNum" sz="quarter" idx="12"/>
          </p:nvPr>
        </p:nvSpPr>
        <p:spPr/>
        <p:txBody>
          <a:bodyPr/>
          <a:lstStyle/>
          <a:p>
            <a:fld id="{4F81E220-2975-410E-88E6-D5F60A927DF5}" type="slidenum">
              <a:rPr lang="en-US" smtClean="0"/>
              <a:pPr/>
              <a:t>18</a:t>
            </a:fld>
            <a:endParaRPr lang="en-US"/>
          </a:p>
        </p:txBody>
      </p:sp>
      <p:sp>
        <p:nvSpPr>
          <p:cNvPr id="8" name="TextBox 7"/>
          <p:cNvSpPr txBox="1"/>
          <p:nvPr/>
        </p:nvSpPr>
        <p:spPr>
          <a:xfrm>
            <a:off x="457200" y="1943101"/>
            <a:ext cx="7315200" cy="646331"/>
          </a:xfrm>
          <a:prstGeom prst="rect">
            <a:avLst/>
          </a:prstGeom>
          <a:noFill/>
        </p:spPr>
        <p:txBody>
          <a:bodyPr wrap="square" rtlCol="0">
            <a:spAutoFit/>
          </a:bodyPr>
          <a:lstStyle/>
          <a:p>
            <a:endParaRPr lang="en-US" dirty="0" smtClean="0"/>
          </a:p>
          <a:p>
            <a:endParaRPr lang="en-US" dirty="0" smtClean="0"/>
          </a:p>
        </p:txBody>
      </p:sp>
    </p:spTree>
  </p:cSld>
  <p:clrMapOvr>
    <a:masterClrMapping/>
  </p:clrMapOv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400" dirty="0" smtClean="0"/>
              <a:t>Optimization Tips</a:t>
            </a:r>
            <a:endParaRPr lang="en-US" sz="4400" dirty="0"/>
          </a:p>
        </p:txBody>
      </p:sp>
      <p:sp>
        <p:nvSpPr>
          <p:cNvPr id="4" name="Footer Placeholder 3"/>
          <p:cNvSpPr>
            <a:spLocks noGrp="1"/>
          </p:cNvSpPr>
          <p:nvPr>
            <p:ph type="ftr" sz="quarter" idx="11"/>
          </p:nvPr>
        </p:nvSpPr>
        <p:spPr/>
        <p:txBody>
          <a:bodyPr/>
          <a:lstStyle/>
          <a:p>
            <a:r>
              <a:rPr lang="en-US" smtClean="0"/>
              <a:t>Copyright 2015 Ward Systems Group Inc.</a:t>
            </a:r>
            <a:endParaRPr lang="en-US" dirty="0"/>
          </a:p>
        </p:txBody>
      </p:sp>
      <p:sp>
        <p:nvSpPr>
          <p:cNvPr id="5" name="Slide Number Placeholder 4"/>
          <p:cNvSpPr>
            <a:spLocks noGrp="1"/>
          </p:cNvSpPr>
          <p:nvPr>
            <p:ph type="sldNum" sz="quarter" idx="12"/>
          </p:nvPr>
        </p:nvSpPr>
        <p:spPr/>
        <p:txBody>
          <a:bodyPr/>
          <a:lstStyle/>
          <a:p>
            <a:fld id="{4F81E220-2975-410E-88E6-D5F60A927DF5}" type="slidenum">
              <a:rPr lang="en-US" smtClean="0"/>
              <a:pPr/>
              <a:t>19</a:t>
            </a:fld>
            <a:endParaRPr lang="en-US"/>
          </a:p>
        </p:txBody>
      </p:sp>
      <p:sp>
        <p:nvSpPr>
          <p:cNvPr id="7" name="Content Placeholder 6"/>
          <p:cNvSpPr>
            <a:spLocks noGrp="1"/>
          </p:cNvSpPr>
          <p:nvPr>
            <p:ph idx="1"/>
          </p:nvPr>
        </p:nvSpPr>
        <p:spPr/>
        <p:txBody>
          <a:bodyPr/>
          <a:lstStyle/>
          <a:p>
            <a:r>
              <a:rPr lang="en-US" dirty="0" smtClean="0"/>
              <a:t>Start with good models and make modest improvements</a:t>
            </a:r>
          </a:p>
          <a:p>
            <a:r>
              <a:rPr lang="en-US" dirty="0" smtClean="0"/>
              <a:t>Stop optimization early</a:t>
            </a:r>
          </a:p>
          <a:p>
            <a:r>
              <a:rPr lang="en-US" dirty="0" smtClean="0"/>
              <a:t>Don’t optimize it all at once </a:t>
            </a:r>
            <a:br>
              <a:rPr lang="en-US" dirty="0" smtClean="0"/>
            </a:br>
            <a:r>
              <a:rPr lang="en-US" dirty="0" smtClean="0">
                <a:solidFill>
                  <a:schemeClr val="accent1"/>
                </a:solidFill>
              </a:rPr>
              <a:t>Separate input/rule selection from parameter search</a:t>
            </a:r>
            <a:r>
              <a:rPr lang="en-US" dirty="0" smtClean="0"/>
              <a:t/>
            </a:r>
            <a:br>
              <a:rPr lang="en-US" dirty="0" smtClean="0"/>
            </a:br>
            <a:r>
              <a:rPr lang="en-US" dirty="0" smtClean="0"/>
              <a:t/>
            </a:r>
            <a:br>
              <a:rPr lang="en-US" dirty="0" smtClean="0"/>
            </a:br>
            <a:endParaRPr lang="en-US" dirty="0" smtClean="0"/>
          </a:p>
        </p:txBody>
      </p:sp>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267200" y="1962150"/>
            <a:ext cx="726440" cy="838200"/>
          </a:xfrm>
          <a:prstGeom prst="rect">
            <a:avLst/>
          </a:prstGeom>
        </p:spPr>
      </p:pic>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Trading Systems Are Examples Only</a:t>
            </a:r>
            <a:endParaRPr lang="en-US" dirty="0"/>
          </a:p>
        </p:txBody>
      </p:sp>
      <p:sp>
        <p:nvSpPr>
          <p:cNvPr id="3" name="Content Placeholder 2"/>
          <p:cNvSpPr>
            <a:spLocks noGrp="1"/>
          </p:cNvSpPr>
          <p:nvPr>
            <p:ph idx="1"/>
          </p:nvPr>
        </p:nvSpPr>
        <p:spPr/>
        <p:txBody>
          <a:bodyPr>
            <a:normAutofit fontScale="92500" lnSpcReduction="20000"/>
          </a:bodyPr>
          <a:lstStyle/>
          <a:p>
            <a:pPr indent="0">
              <a:buNone/>
            </a:pPr>
            <a:r>
              <a:rPr lang="en-US" sz="1800" dirty="0" smtClean="0"/>
              <a:t>Investments and trading involve risks, including possible loss of principal and other losses. The Software is designed chiefly to provide tools with which you can learn to build your own systems applying artificial intelligence to the financial markets. The Software, webinar, and the examples therein are not intended to be working trading systems. </a:t>
            </a:r>
          </a:p>
          <a:p>
            <a:pPr indent="0">
              <a:buNone/>
            </a:pPr>
            <a:endParaRPr lang="en-US" sz="1800" dirty="0" smtClean="0"/>
          </a:p>
          <a:p>
            <a:pPr indent="0">
              <a:buNone/>
            </a:pPr>
            <a:r>
              <a:rPr lang="en-US" sz="1800" dirty="0" smtClean="0"/>
              <a:t>The Software and this webinar are licensed to you with the understanding that Ward Systems Group is not engaged in rendering any investment or other professional advice. If investment or other professional advice is required, the services of a competent, licensed professional should be sought. </a:t>
            </a:r>
          </a:p>
          <a:p>
            <a:pPr indent="0">
              <a:buNone/>
            </a:pPr>
            <a:endParaRPr lang="en-US" sz="1800" dirty="0" smtClean="0"/>
          </a:p>
          <a:p>
            <a:pPr indent="0">
              <a:buNone/>
            </a:pPr>
            <a:r>
              <a:rPr lang="en-US" sz="1800" dirty="0" smtClean="0"/>
              <a:t>No Ward Systems Group employee, agent or representative is authorized to provide any such advice of any nature whatever, and any such advice, if given, is in violation of Ward Systems Group policy, is unauthorized and may not be relied upon. </a:t>
            </a:r>
          </a:p>
          <a:p>
            <a:pPr indent="0">
              <a:buNone/>
            </a:pPr>
            <a:endParaRPr lang="en-US" sz="1800" dirty="0" smtClean="0"/>
          </a:p>
          <a:p>
            <a:pPr>
              <a:buNone/>
            </a:pPr>
            <a:endParaRPr lang="en-US" dirty="0" smtClean="0"/>
          </a:p>
          <a:p>
            <a:pPr>
              <a:buNone/>
            </a:pPr>
            <a:endParaRPr lang="en-US" dirty="0"/>
          </a:p>
        </p:txBody>
      </p:sp>
      <p:sp>
        <p:nvSpPr>
          <p:cNvPr id="4" name="Footer Placeholder 3"/>
          <p:cNvSpPr>
            <a:spLocks noGrp="1"/>
          </p:cNvSpPr>
          <p:nvPr>
            <p:ph type="ftr" sz="quarter" idx="11"/>
          </p:nvPr>
        </p:nvSpPr>
        <p:spPr>
          <a:xfrm>
            <a:off x="2667000" y="4767263"/>
            <a:ext cx="4038600" cy="273844"/>
          </a:xfrm>
        </p:spPr>
        <p:txBody>
          <a:bodyPr/>
          <a:lstStyle/>
          <a:p>
            <a:r>
              <a:rPr lang="en-US" sz="1600" dirty="0" smtClean="0"/>
              <a:t>Copyright 2015  Ward Systems Group Inc.</a:t>
            </a:r>
            <a:endParaRPr lang="en-US" sz="1600" dirty="0"/>
          </a:p>
        </p:txBody>
      </p:sp>
      <p:sp>
        <p:nvSpPr>
          <p:cNvPr id="5" name="Slide Number Placeholder 4"/>
          <p:cNvSpPr>
            <a:spLocks noGrp="1"/>
          </p:cNvSpPr>
          <p:nvPr>
            <p:ph type="sldNum" sz="quarter" idx="12"/>
          </p:nvPr>
        </p:nvSpPr>
        <p:spPr/>
        <p:txBody>
          <a:bodyPr/>
          <a:lstStyle/>
          <a:p>
            <a:fld id="{4F81E220-2975-410E-88E6-D5F60A927DF5}" type="slidenum">
              <a:rPr lang="en-US" smtClean="0"/>
              <a:pPr/>
              <a:t>2</a:t>
            </a:fld>
            <a:endParaRPr lang="en-US"/>
          </a:p>
        </p:txBody>
      </p:sp>
    </p:spTree>
  </p:cSld>
  <p:clrMapOvr>
    <a:masterClrMapping/>
  </p:clrMapOv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457200" y="857250"/>
            <a:ext cx="7772400" cy="1021842"/>
          </a:xfrm>
        </p:spPr>
        <p:txBody>
          <a:bodyPr/>
          <a:lstStyle/>
          <a:p>
            <a:r>
              <a:rPr lang="en-US" dirty="0" smtClean="0"/>
              <a:t>Pattern Recognition</a:t>
            </a:r>
            <a:endParaRPr lang="en-US" dirty="0"/>
          </a:p>
        </p:txBody>
      </p:sp>
      <p:sp>
        <p:nvSpPr>
          <p:cNvPr id="4" name="Footer Placeholder 3"/>
          <p:cNvSpPr>
            <a:spLocks noGrp="1"/>
          </p:cNvSpPr>
          <p:nvPr>
            <p:ph type="ftr" sz="quarter" idx="11"/>
          </p:nvPr>
        </p:nvSpPr>
        <p:spPr/>
        <p:txBody>
          <a:bodyPr/>
          <a:lstStyle/>
          <a:p>
            <a:r>
              <a:rPr lang="en-US" smtClean="0"/>
              <a:t>Copyright 2015 Ward Systems Group Inc.</a:t>
            </a:r>
            <a:endParaRPr lang="en-US" dirty="0"/>
          </a:p>
        </p:txBody>
      </p:sp>
      <p:sp>
        <p:nvSpPr>
          <p:cNvPr id="5" name="Slide Number Placeholder 4"/>
          <p:cNvSpPr>
            <a:spLocks noGrp="1"/>
          </p:cNvSpPr>
          <p:nvPr>
            <p:ph type="sldNum" sz="quarter" idx="12"/>
          </p:nvPr>
        </p:nvSpPr>
        <p:spPr/>
        <p:txBody>
          <a:bodyPr/>
          <a:lstStyle/>
          <a:p>
            <a:fld id="{4F81E220-2975-410E-88E6-D5F60A927DF5}" type="slidenum">
              <a:rPr lang="en-US" smtClean="0"/>
              <a:pPr/>
              <a:t>20</a:t>
            </a:fld>
            <a:endParaRPr lang="en-US"/>
          </a:p>
        </p:txBody>
      </p:sp>
      <p:sp>
        <p:nvSpPr>
          <p:cNvPr id="8" name="TextBox 7"/>
          <p:cNvSpPr txBox="1"/>
          <p:nvPr/>
        </p:nvSpPr>
        <p:spPr>
          <a:xfrm>
            <a:off x="457200" y="1943101"/>
            <a:ext cx="7315200" cy="646331"/>
          </a:xfrm>
          <a:prstGeom prst="rect">
            <a:avLst/>
          </a:prstGeom>
          <a:noFill/>
        </p:spPr>
        <p:txBody>
          <a:bodyPr wrap="square" rtlCol="0">
            <a:spAutoFit/>
          </a:bodyPr>
          <a:lstStyle/>
          <a:p>
            <a:endParaRPr lang="en-US" dirty="0" smtClean="0"/>
          </a:p>
          <a:p>
            <a:endParaRPr lang="en-US" dirty="0" smtClean="0"/>
          </a:p>
        </p:txBody>
      </p:sp>
      <p:pic>
        <p:nvPicPr>
          <p:cNvPr id="10" name="Picture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85800" y="1809750"/>
            <a:ext cx="7772400" cy="2596923"/>
          </a:xfrm>
          <a:prstGeom prst="rect">
            <a:avLst/>
          </a:prstGeom>
        </p:spPr>
      </p:pic>
    </p:spTree>
    <p:extLst>
      <p:ext uri="{BB962C8B-B14F-4D97-AF65-F5344CB8AC3E}">
        <p14:creationId xmlns:p14="http://schemas.microsoft.com/office/powerpoint/2010/main" val="473640967"/>
      </p:ext>
    </p:extLst>
  </p:cSld>
  <p:clrMapOvr>
    <a:masterClrMapping/>
  </p:clrMapOv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400" dirty="0" smtClean="0"/>
              <a:t>Pattern Recognition is Key</a:t>
            </a:r>
            <a:endParaRPr lang="en-US" sz="4400" dirty="0"/>
          </a:p>
        </p:txBody>
      </p:sp>
      <p:sp>
        <p:nvSpPr>
          <p:cNvPr id="4" name="Footer Placeholder 3"/>
          <p:cNvSpPr>
            <a:spLocks noGrp="1"/>
          </p:cNvSpPr>
          <p:nvPr>
            <p:ph type="ftr" sz="quarter" idx="11"/>
          </p:nvPr>
        </p:nvSpPr>
        <p:spPr/>
        <p:txBody>
          <a:bodyPr/>
          <a:lstStyle/>
          <a:p>
            <a:r>
              <a:rPr lang="en-US" smtClean="0"/>
              <a:t>Copyright 2015 Ward Systems Group Inc.</a:t>
            </a:r>
            <a:endParaRPr lang="en-US" dirty="0"/>
          </a:p>
        </p:txBody>
      </p:sp>
      <p:sp>
        <p:nvSpPr>
          <p:cNvPr id="5" name="Slide Number Placeholder 4"/>
          <p:cNvSpPr>
            <a:spLocks noGrp="1"/>
          </p:cNvSpPr>
          <p:nvPr>
            <p:ph type="sldNum" sz="quarter" idx="12"/>
          </p:nvPr>
        </p:nvSpPr>
        <p:spPr/>
        <p:txBody>
          <a:bodyPr/>
          <a:lstStyle/>
          <a:p>
            <a:fld id="{4F81E220-2975-410E-88E6-D5F60A927DF5}" type="slidenum">
              <a:rPr lang="en-US" smtClean="0"/>
              <a:pPr/>
              <a:t>21</a:t>
            </a:fld>
            <a:endParaRPr lang="en-US"/>
          </a:p>
        </p:txBody>
      </p:sp>
      <p:sp>
        <p:nvSpPr>
          <p:cNvPr id="7" name="Content Placeholder 6"/>
          <p:cNvSpPr>
            <a:spLocks noGrp="1"/>
          </p:cNvSpPr>
          <p:nvPr>
            <p:ph idx="1"/>
          </p:nvPr>
        </p:nvSpPr>
        <p:spPr/>
        <p:txBody>
          <a:bodyPr>
            <a:normAutofit fontScale="92500" lnSpcReduction="10000"/>
          </a:bodyPr>
          <a:lstStyle/>
          <a:p>
            <a:r>
              <a:rPr lang="en-US" dirty="0" smtClean="0"/>
              <a:t>Neural nets make predictions about the future</a:t>
            </a:r>
            <a:br>
              <a:rPr lang="en-US" dirty="0" smtClean="0"/>
            </a:br>
            <a:r>
              <a:rPr lang="en-US" dirty="0" smtClean="0"/>
              <a:t>based on what happened in the past </a:t>
            </a:r>
            <a:r>
              <a:rPr lang="en-US" b="1" i="1" dirty="0" smtClean="0">
                <a:solidFill>
                  <a:srgbClr val="FF0000"/>
                </a:solidFill>
              </a:rPr>
              <a:t>when similar input patterns occur</a:t>
            </a:r>
          </a:p>
          <a:p>
            <a:r>
              <a:rPr lang="en-US" dirty="0" smtClean="0"/>
              <a:t>Give nets input patterns during training</a:t>
            </a:r>
            <a:br>
              <a:rPr lang="en-US" dirty="0" smtClean="0"/>
            </a:br>
            <a:r>
              <a:rPr lang="en-US" dirty="0" smtClean="0"/>
              <a:t>that will </a:t>
            </a:r>
            <a:r>
              <a:rPr lang="en-US" b="1" i="1" dirty="0" smtClean="0">
                <a:solidFill>
                  <a:srgbClr val="FF0000"/>
                </a:solidFill>
              </a:rPr>
              <a:t>repeat in future</a:t>
            </a:r>
          </a:p>
          <a:p>
            <a:r>
              <a:rPr lang="en-US" dirty="0" smtClean="0"/>
              <a:t>When input patterns repeat, </a:t>
            </a:r>
            <a:r>
              <a:rPr lang="en-US" b="1" i="1" dirty="0" smtClean="0">
                <a:solidFill>
                  <a:srgbClr val="FF0000"/>
                </a:solidFill>
              </a:rPr>
              <a:t>price movement (output) that follows should be similar to outputs from the past</a:t>
            </a:r>
          </a:p>
          <a:p>
            <a:r>
              <a:rPr lang="en-US" dirty="0" smtClean="0"/>
              <a:t>Patterns must be similar, but not an exact match</a:t>
            </a:r>
          </a:p>
          <a:p>
            <a:endParaRPr lang="en-US" dirty="0" smtClean="0"/>
          </a:p>
        </p:txBody>
      </p:sp>
    </p:spTree>
  </p:cSld>
  <p:clrMapOvr>
    <a:masterClrMapping/>
  </p:clrMapOv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Repeating Net Patterns</a:t>
            </a:r>
            <a:endParaRPr lang="en-US" dirty="0"/>
          </a:p>
        </p:txBody>
      </p:sp>
      <p:pic>
        <p:nvPicPr>
          <p:cNvPr id="6" name="Content Placeholder 5" descr="Repeating Net Patterns.JPG"/>
          <p:cNvPicPr>
            <a:picLocks noGrp="1" noChangeAspect="1"/>
          </p:cNvPicPr>
          <p:nvPr>
            <p:ph idx="1"/>
          </p:nvPr>
        </p:nvPicPr>
        <p:blipFill>
          <a:blip r:embed="rId3" cstate="print"/>
          <a:stretch>
            <a:fillRect/>
          </a:stretch>
        </p:blipFill>
        <p:spPr>
          <a:xfrm>
            <a:off x="3733800" y="1428750"/>
            <a:ext cx="4943348" cy="2777728"/>
          </a:xfrm>
        </p:spPr>
      </p:pic>
      <p:sp>
        <p:nvSpPr>
          <p:cNvPr id="4" name="Footer Placeholder 3"/>
          <p:cNvSpPr>
            <a:spLocks noGrp="1"/>
          </p:cNvSpPr>
          <p:nvPr>
            <p:ph type="ftr" sz="quarter" idx="11"/>
          </p:nvPr>
        </p:nvSpPr>
        <p:spPr/>
        <p:txBody>
          <a:bodyPr/>
          <a:lstStyle/>
          <a:p>
            <a:r>
              <a:rPr lang="en-US" smtClean="0"/>
              <a:t>Copyright 2015 Ward Systems Group Inc.</a:t>
            </a:r>
            <a:endParaRPr lang="en-US" dirty="0"/>
          </a:p>
        </p:txBody>
      </p:sp>
      <p:sp>
        <p:nvSpPr>
          <p:cNvPr id="5" name="Slide Number Placeholder 4"/>
          <p:cNvSpPr>
            <a:spLocks noGrp="1"/>
          </p:cNvSpPr>
          <p:nvPr>
            <p:ph type="sldNum" sz="quarter" idx="12"/>
          </p:nvPr>
        </p:nvSpPr>
        <p:spPr/>
        <p:txBody>
          <a:bodyPr/>
          <a:lstStyle/>
          <a:p>
            <a:fld id="{4F81E220-2975-410E-88E6-D5F60A927DF5}" type="slidenum">
              <a:rPr lang="en-US" smtClean="0"/>
              <a:pPr/>
              <a:t>22</a:t>
            </a:fld>
            <a:endParaRPr lang="en-US"/>
          </a:p>
        </p:txBody>
      </p:sp>
      <p:sp>
        <p:nvSpPr>
          <p:cNvPr id="8" name="TextBox 7"/>
          <p:cNvSpPr txBox="1"/>
          <p:nvPr/>
        </p:nvSpPr>
        <p:spPr>
          <a:xfrm>
            <a:off x="381000" y="1485900"/>
            <a:ext cx="3352800" cy="3416320"/>
          </a:xfrm>
          <a:prstGeom prst="rect">
            <a:avLst/>
          </a:prstGeom>
          <a:noFill/>
        </p:spPr>
        <p:txBody>
          <a:bodyPr wrap="square" rtlCol="0">
            <a:spAutoFit/>
          </a:bodyPr>
          <a:lstStyle/>
          <a:p>
            <a:pPr>
              <a:buFont typeface="Arial" pitchFamily="34" charset="0"/>
              <a:buChar char="•"/>
            </a:pPr>
            <a:r>
              <a:rPr lang="en-US" dirty="0" smtClean="0"/>
              <a:t>Using Trading Strategy   Position Information indicator to visualize patterns </a:t>
            </a:r>
          </a:p>
          <a:p>
            <a:pPr>
              <a:buFont typeface="Arial" pitchFamily="34" charset="0"/>
              <a:buChar char="•"/>
            </a:pPr>
            <a:endParaRPr lang="en-US" dirty="0" smtClean="0"/>
          </a:p>
          <a:p>
            <a:pPr>
              <a:buFont typeface="Arial" pitchFamily="34" charset="0"/>
              <a:buChar char="•"/>
            </a:pPr>
            <a:r>
              <a:rPr lang="en-US" dirty="0" smtClean="0"/>
              <a:t>Look at peaks and valleys</a:t>
            </a:r>
          </a:p>
          <a:p>
            <a:pPr>
              <a:buFont typeface="Arial" pitchFamily="34" charset="0"/>
              <a:buChar char="•"/>
            </a:pPr>
            <a:r>
              <a:rPr lang="en-US" dirty="0" smtClean="0"/>
              <a:t>Examine pattern frequency</a:t>
            </a:r>
          </a:p>
          <a:p>
            <a:pPr>
              <a:buFont typeface="Arial" pitchFamily="34" charset="0"/>
              <a:buChar char="•"/>
            </a:pPr>
            <a:endParaRPr lang="en-US" dirty="0" smtClean="0"/>
          </a:p>
          <a:p>
            <a:pPr>
              <a:buFont typeface="Arial" pitchFamily="34" charset="0"/>
              <a:buChar char="•"/>
            </a:pPr>
            <a:r>
              <a:rPr lang="en-US" dirty="0" smtClean="0"/>
              <a:t>Check for slowly rising equity curve to see if worth trading</a:t>
            </a:r>
          </a:p>
          <a:p>
            <a:pPr>
              <a:buFont typeface="Arial" pitchFamily="34" charset="0"/>
              <a:buChar char="•"/>
            </a:pPr>
            <a:endParaRPr lang="en-US" dirty="0" smtClean="0"/>
          </a:p>
          <a:p>
            <a:pPr>
              <a:buFont typeface="Arial" pitchFamily="34" charset="0"/>
              <a:buChar char="•"/>
            </a:pPr>
            <a:r>
              <a:rPr lang="en-US" dirty="0" smtClean="0"/>
              <a:t>Check both optimization and trading data</a:t>
            </a:r>
            <a:endParaRPr lang="en-US" dirty="0"/>
          </a:p>
        </p:txBody>
      </p:sp>
    </p:spTree>
  </p:cSld>
  <p:clrMapOvr>
    <a:masterClrMapping/>
  </p:clrMapOv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457200" y="857250"/>
            <a:ext cx="7772400" cy="1021842"/>
          </a:xfrm>
        </p:spPr>
        <p:txBody>
          <a:bodyPr/>
          <a:lstStyle/>
          <a:p>
            <a:r>
              <a:rPr lang="en-US" sz="4800" dirty="0" smtClean="0"/>
              <a:t>Automatically Adapt Models</a:t>
            </a:r>
            <a:endParaRPr lang="en-US" sz="4800" dirty="0"/>
          </a:p>
        </p:txBody>
      </p:sp>
      <p:sp>
        <p:nvSpPr>
          <p:cNvPr id="4" name="Footer Placeholder 3"/>
          <p:cNvSpPr>
            <a:spLocks noGrp="1"/>
          </p:cNvSpPr>
          <p:nvPr>
            <p:ph type="ftr" sz="quarter" idx="11"/>
          </p:nvPr>
        </p:nvSpPr>
        <p:spPr/>
        <p:txBody>
          <a:bodyPr/>
          <a:lstStyle/>
          <a:p>
            <a:r>
              <a:rPr lang="en-US" dirty="0" smtClean="0"/>
              <a:t>Copyright 2015 Ward Systems Group Inc.</a:t>
            </a:r>
            <a:endParaRPr lang="en-US" dirty="0"/>
          </a:p>
        </p:txBody>
      </p:sp>
      <p:sp>
        <p:nvSpPr>
          <p:cNvPr id="5" name="Slide Number Placeholder 4"/>
          <p:cNvSpPr>
            <a:spLocks noGrp="1"/>
          </p:cNvSpPr>
          <p:nvPr>
            <p:ph type="sldNum" sz="quarter" idx="12"/>
          </p:nvPr>
        </p:nvSpPr>
        <p:spPr/>
        <p:txBody>
          <a:bodyPr/>
          <a:lstStyle/>
          <a:p>
            <a:fld id="{4F81E220-2975-410E-88E6-D5F60A927DF5}" type="slidenum">
              <a:rPr lang="en-US" smtClean="0"/>
              <a:pPr/>
              <a:t>23</a:t>
            </a:fld>
            <a:endParaRPr lang="en-US"/>
          </a:p>
        </p:txBody>
      </p:sp>
      <p:sp>
        <p:nvSpPr>
          <p:cNvPr id="8" name="TextBox 7"/>
          <p:cNvSpPr txBox="1"/>
          <p:nvPr/>
        </p:nvSpPr>
        <p:spPr>
          <a:xfrm>
            <a:off x="457200" y="1943100"/>
            <a:ext cx="8001000" cy="1077218"/>
          </a:xfrm>
          <a:prstGeom prst="rect">
            <a:avLst/>
          </a:prstGeom>
          <a:noFill/>
        </p:spPr>
        <p:txBody>
          <a:bodyPr wrap="square" rtlCol="0">
            <a:spAutoFit/>
          </a:bodyPr>
          <a:lstStyle/>
          <a:p>
            <a:endParaRPr lang="en-US" sz="2800" dirty="0">
              <a:solidFill>
                <a:srgbClr val="FFFF00"/>
              </a:solidFill>
            </a:endParaRPr>
          </a:p>
          <a:p>
            <a:endParaRPr lang="en-US" dirty="0" smtClean="0"/>
          </a:p>
          <a:p>
            <a:endParaRPr lang="en-US" dirty="0" smtClean="0"/>
          </a:p>
        </p:txBody>
      </p:sp>
      <p:pic>
        <p:nvPicPr>
          <p:cNvPr id="10" name="Picture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527972" y="1879092"/>
            <a:ext cx="3491828" cy="2616135"/>
          </a:xfrm>
          <a:prstGeom prst="rect">
            <a:avLst/>
          </a:prstGeom>
        </p:spPr>
      </p:pic>
    </p:spTree>
    <p:extLst>
      <p:ext uri="{BB962C8B-B14F-4D97-AF65-F5344CB8AC3E}">
        <p14:creationId xmlns:p14="http://schemas.microsoft.com/office/powerpoint/2010/main" val="1200917474"/>
      </p:ext>
    </p:extLst>
  </p:cSld>
  <p:clrMapOvr>
    <a:masterClrMapping/>
  </p:clrMapOv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971550"/>
            <a:ext cx="8229600" cy="519684"/>
          </a:xfrm>
        </p:spPr>
        <p:txBody>
          <a:bodyPr>
            <a:noAutofit/>
          </a:bodyPr>
          <a:lstStyle/>
          <a:p>
            <a:r>
              <a:rPr lang="en-US" sz="3200" dirty="0" smtClean="0"/>
              <a:t>Nets that Automatically Adapt as Markets Change</a:t>
            </a:r>
            <a:endParaRPr lang="en-US" sz="3200" dirty="0"/>
          </a:p>
        </p:txBody>
      </p:sp>
      <p:sp>
        <p:nvSpPr>
          <p:cNvPr id="4" name="Footer Placeholder 3"/>
          <p:cNvSpPr>
            <a:spLocks noGrp="1"/>
          </p:cNvSpPr>
          <p:nvPr>
            <p:ph type="ftr" sz="quarter" idx="11"/>
          </p:nvPr>
        </p:nvSpPr>
        <p:spPr/>
        <p:txBody>
          <a:bodyPr/>
          <a:lstStyle/>
          <a:p>
            <a:r>
              <a:rPr lang="en-US" smtClean="0"/>
              <a:t>Copyright 2015 Ward Systems Group Inc.</a:t>
            </a:r>
            <a:endParaRPr lang="en-US" dirty="0"/>
          </a:p>
        </p:txBody>
      </p:sp>
      <p:sp>
        <p:nvSpPr>
          <p:cNvPr id="5" name="Slide Number Placeholder 4"/>
          <p:cNvSpPr>
            <a:spLocks noGrp="1"/>
          </p:cNvSpPr>
          <p:nvPr>
            <p:ph type="sldNum" sz="quarter" idx="12"/>
          </p:nvPr>
        </p:nvSpPr>
        <p:spPr/>
        <p:txBody>
          <a:bodyPr/>
          <a:lstStyle/>
          <a:p>
            <a:fld id="{4F81E220-2975-410E-88E6-D5F60A927DF5}" type="slidenum">
              <a:rPr lang="en-US" smtClean="0"/>
              <a:pPr/>
              <a:t>24</a:t>
            </a:fld>
            <a:endParaRPr lang="en-US"/>
          </a:p>
        </p:txBody>
      </p:sp>
      <p:sp>
        <p:nvSpPr>
          <p:cNvPr id="7" name="Content Placeholder 6"/>
          <p:cNvSpPr>
            <a:spLocks noGrp="1"/>
          </p:cNvSpPr>
          <p:nvPr>
            <p:ph idx="1"/>
          </p:nvPr>
        </p:nvSpPr>
        <p:spPr>
          <a:xfrm>
            <a:off x="457200" y="1657350"/>
            <a:ext cx="8229600" cy="3086100"/>
          </a:xfrm>
        </p:spPr>
        <p:txBody>
          <a:bodyPr>
            <a:normAutofit/>
          </a:bodyPr>
          <a:lstStyle/>
          <a:p>
            <a:r>
              <a:rPr lang="en-US" dirty="0"/>
              <a:t>Three types:  Adaptive TurboProp2, Neural Indicators and Adaptive Nets add-ons</a:t>
            </a:r>
          </a:p>
          <a:p>
            <a:r>
              <a:rPr lang="en-US" dirty="0" smtClean="0"/>
              <a:t>Designed for volatile markets</a:t>
            </a:r>
          </a:p>
          <a:p>
            <a:r>
              <a:rPr lang="en-US" dirty="0" smtClean="0"/>
              <a:t>Retrain automatically within a moving window</a:t>
            </a:r>
          </a:p>
          <a:p>
            <a:r>
              <a:rPr lang="en-US" dirty="0" smtClean="0"/>
              <a:t>Remove oldest data and train a new model on new bars</a:t>
            </a:r>
          </a:p>
        </p:txBody>
      </p:sp>
    </p:spTree>
    <p:extLst>
      <p:ext uri="{BB962C8B-B14F-4D97-AF65-F5344CB8AC3E}">
        <p14:creationId xmlns:p14="http://schemas.microsoft.com/office/powerpoint/2010/main" val="2117360044"/>
      </p:ext>
    </p:extLst>
  </p:cSld>
  <p:clrMapOvr>
    <a:masterClrMapping/>
  </p:clrMapOv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28066"/>
            <a:ext cx="8229600" cy="519684"/>
          </a:xfrm>
        </p:spPr>
        <p:txBody>
          <a:bodyPr>
            <a:noAutofit/>
          </a:bodyPr>
          <a:lstStyle/>
          <a:p>
            <a:r>
              <a:rPr lang="en-US" sz="3200" dirty="0" smtClean="0"/>
              <a:t>Adaptive </a:t>
            </a:r>
            <a:r>
              <a:rPr lang="en-US" sz="3200" dirty="0" err="1" smtClean="0"/>
              <a:t>TurboProp</a:t>
            </a:r>
            <a:r>
              <a:rPr lang="en-US" sz="3200" dirty="0" smtClean="0"/>
              <a:t> 2 Add-on</a:t>
            </a:r>
            <a:endParaRPr lang="en-US" sz="3200" dirty="0"/>
          </a:p>
        </p:txBody>
      </p:sp>
      <p:sp>
        <p:nvSpPr>
          <p:cNvPr id="4" name="Footer Placeholder 3"/>
          <p:cNvSpPr>
            <a:spLocks noGrp="1"/>
          </p:cNvSpPr>
          <p:nvPr>
            <p:ph type="ftr" sz="quarter" idx="11"/>
          </p:nvPr>
        </p:nvSpPr>
        <p:spPr/>
        <p:txBody>
          <a:bodyPr/>
          <a:lstStyle/>
          <a:p>
            <a:r>
              <a:rPr lang="en-US" dirty="0" smtClean="0"/>
              <a:t>Copyright 2015 Ward Systems Group Inc.</a:t>
            </a:r>
            <a:endParaRPr lang="en-US" dirty="0"/>
          </a:p>
        </p:txBody>
      </p:sp>
      <p:sp>
        <p:nvSpPr>
          <p:cNvPr id="5" name="Slide Number Placeholder 4"/>
          <p:cNvSpPr>
            <a:spLocks noGrp="1"/>
          </p:cNvSpPr>
          <p:nvPr>
            <p:ph type="sldNum" sz="quarter" idx="12"/>
          </p:nvPr>
        </p:nvSpPr>
        <p:spPr/>
        <p:txBody>
          <a:bodyPr/>
          <a:lstStyle/>
          <a:p>
            <a:fld id="{4F81E220-2975-410E-88E6-D5F60A927DF5}" type="slidenum">
              <a:rPr lang="en-US" smtClean="0"/>
              <a:pPr/>
              <a:t>25</a:t>
            </a:fld>
            <a:endParaRPr lang="en-US"/>
          </a:p>
        </p:txBody>
      </p:sp>
      <p:sp>
        <p:nvSpPr>
          <p:cNvPr id="7" name="Content Placeholder 6"/>
          <p:cNvSpPr>
            <a:spLocks noGrp="1"/>
          </p:cNvSpPr>
          <p:nvPr>
            <p:ph idx="1"/>
          </p:nvPr>
        </p:nvSpPr>
        <p:spPr>
          <a:xfrm>
            <a:off x="457200" y="1047750"/>
            <a:ext cx="8229600" cy="3695700"/>
          </a:xfrm>
        </p:spPr>
        <p:txBody>
          <a:bodyPr>
            <a:normAutofit fontScale="92500" lnSpcReduction="10000"/>
          </a:bodyPr>
          <a:lstStyle/>
          <a:p>
            <a:pPr lvl="1"/>
            <a:r>
              <a:rPr lang="en-US" dirty="0" smtClean="0"/>
              <a:t>Designed for volatile markets</a:t>
            </a:r>
          </a:p>
          <a:p>
            <a:pPr lvl="1"/>
            <a:r>
              <a:rPr lang="en-US" dirty="0" smtClean="0"/>
              <a:t>Same network algorithm as prediction wizard</a:t>
            </a:r>
          </a:p>
          <a:p>
            <a:pPr lvl="1"/>
            <a:r>
              <a:rPr lang="en-US" dirty="0" smtClean="0"/>
              <a:t>Adjusts </a:t>
            </a:r>
            <a:r>
              <a:rPr lang="en-US" dirty="0"/>
              <a:t>to current markets as frequently as every new bar </a:t>
            </a:r>
            <a:endParaRPr lang="en-US" dirty="0" smtClean="0"/>
          </a:p>
          <a:p>
            <a:pPr lvl="1"/>
            <a:r>
              <a:rPr lang="en-US" dirty="0" smtClean="0"/>
              <a:t>Training </a:t>
            </a:r>
            <a:r>
              <a:rPr lang="en-US" dirty="0"/>
              <a:t>data is always the most recent </a:t>
            </a:r>
            <a:r>
              <a:rPr lang="en-US" dirty="0" smtClean="0"/>
              <a:t>bars</a:t>
            </a:r>
          </a:p>
          <a:p>
            <a:pPr lvl="1"/>
            <a:r>
              <a:rPr lang="en-US" dirty="0" smtClean="0"/>
              <a:t>Predictions </a:t>
            </a:r>
            <a:r>
              <a:rPr lang="en-US" dirty="0"/>
              <a:t>are always “out of sample</a:t>
            </a:r>
            <a:r>
              <a:rPr lang="en-US" dirty="0" smtClean="0"/>
              <a:t>”</a:t>
            </a:r>
          </a:p>
          <a:p>
            <a:pPr lvl="1"/>
            <a:r>
              <a:rPr lang="en-US" dirty="0" smtClean="0"/>
              <a:t>ATP2 nets </a:t>
            </a:r>
            <a:r>
              <a:rPr lang="en-US" dirty="0"/>
              <a:t>may be used as an indicator, </a:t>
            </a:r>
            <a:r>
              <a:rPr lang="en-US" dirty="0" smtClean="0"/>
              <a:t>input to another net or inside </a:t>
            </a:r>
            <a:r>
              <a:rPr lang="en-US" dirty="0"/>
              <a:t>Trading </a:t>
            </a:r>
            <a:r>
              <a:rPr lang="en-US" dirty="0" smtClean="0"/>
              <a:t>Strategy</a:t>
            </a:r>
          </a:p>
          <a:p>
            <a:pPr lvl="1"/>
            <a:r>
              <a:rPr lang="en-US" dirty="0" smtClean="0"/>
              <a:t>ATP2 networks included in a Trading </a:t>
            </a:r>
            <a:r>
              <a:rPr lang="en-US" dirty="0"/>
              <a:t>Strategy may be optimized as part of an </a:t>
            </a:r>
            <a:r>
              <a:rPr lang="en-US" dirty="0" smtClean="0"/>
              <a:t>entire system</a:t>
            </a:r>
            <a:br>
              <a:rPr lang="en-US" dirty="0" smtClean="0"/>
            </a:br>
            <a:endParaRPr lang="en-US" dirty="0" smtClean="0"/>
          </a:p>
        </p:txBody>
      </p:sp>
    </p:spTree>
    <p:extLst>
      <p:ext uri="{BB962C8B-B14F-4D97-AF65-F5344CB8AC3E}">
        <p14:creationId xmlns:p14="http://schemas.microsoft.com/office/powerpoint/2010/main" val="3730650291"/>
      </p:ext>
    </p:extLst>
  </p:cSld>
  <p:clrMapOvr>
    <a:masterClrMapping/>
  </p:clrMapOvr>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28066"/>
            <a:ext cx="8229600" cy="519684"/>
          </a:xfrm>
        </p:spPr>
        <p:txBody>
          <a:bodyPr>
            <a:noAutofit/>
          </a:bodyPr>
          <a:lstStyle/>
          <a:p>
            <a:r>
              <a:rPr lang="en-US" sz="3200" dirty="0" smtClean="0"/>
              <a:t>Adaptive Net Indicators</a:t>
            </a:r>
            <a:endParaRPr lang="en-US" sz="1800" dirty="0"/>
          </a:p>
        </p:txBody>
      </p:sp>
      <p:sp>
        <p:nvSpPr>
          <p:cNvPr id="4" name="Footer Placeholder 3"/>
          <p:cNvSpPr>
            <a:spLocks noGrp="1"/>
          </p:cNvSpPr>
          <p:nvPr>
            <p:ph type="ftr" sz="quarter" idx="11"/>
          </p:nvPr>
        </p:nvSpPr>
        <p:spPr/>
        <p:txBody>
          <a:bodyPr/>
          <a:lstStyle/>
          <a:p>
            <a:r>
              <a:rPr lang="en-US" smtClean="0"/>
              <a:t>Copyright 2015 Ward Systems Group Inc.</a:t>
            </a:r>
            <a:endParaRPr lang="en-US" dirty="0"/>
          </a:p>
        </p:txBody>
      </p:sp>
      <p:sp>
        <p:nvSpPr>
          <p:cNvPr id="5" name="Slide Number Placeholder 4"/>
          <p:cNvSpPr>
            <a:spLocks noGrp="1"/>
          </p:cNvSpPr>
          <p:nvPr>
            <p:ph type="sldNum" sz="quarter" idx="12"/>
          </p:nvPr>
        </p:nvSpPr>
        <p:spPr/>
        <p:txBody>
          <a:bodyPr/>
          <a:lstStyle/>
          <a:p>
            <a:fld id="{4F81E220-2975-410E-88E6-D5F60A927DF5}" type="slidenum">
              <a:rPr lang="en-US" smtClean="0"/>
              <a:pPr/>
              <a:t>26</a:t>
            </a:fld>
            <a:endParaRPr lang="en-US"/>
          </a:p>
        </p:txBody>
      </p:sp>
      <p:sp>
        <p:nvSpPr>
          <p:cNvPr id="7" name="Content Placeholder 6"/>
          <p:cNvSpPr>
            <a:spLocks noGrp="1"/>
          </p:cNvSpPr>
          <p:nvPr>
            <p:ph idx="1"/>
          </p:nvPr>
        </p:nvSpPr>
        <p:spPr>
          <a:xfrm>
            <a:off x="457200" y="1047750"/>
            <a:ext cx="8229600" cy="3695700"/>
          </a:xfrm>
        </p:spPr>
        <p:txBody>
          <a:bodyPr>
            <a:normAutofit/>
          </a:bodyPr>
          <a:lstStyle/>
          <a:p>
            <a:r>
              <a:rPr lang="en-US" dirty="0"/>
              <a:t>Predict versions use GRNN – General Regression Neural Nets</a:t>
            </a:r>
          </a:p>
          <a:p>
            <a:r>
              <a:rPr lang="en-US" dirty="0"/>
              <a:t> Classify versions use PNN – Probabilistic Neural Nets</a:t>
            </a:r>
          </a:p>
          <a:p>
            <a:r>
              <a:rPr lang="en-US" dirty="0" smtClean="0"/>
              <a:t>Lookback – # of bars in training set.  Retrains with each new bar</a:t>
            </a:r>
          </a:p>
          <a:p>
            <a:r>
              <a:rPr lang="en-US" dirty="0" err="1" smtClean="0"/>
              <a:t>Lookahead</a:t>
            </a:r>
            <a:r>
              <a:rPr lang="en-US" dirty="0" smtClean="0"/>
              <a:t> - # of bars ahead to make prediction</a:t>
            </a:r>
          </a:p>
          <a:p>
            <a:r>
              <a:rPr lang="en-US" dirty="0" smtClean="0"/>
              <a:t>You </a:t>
            </a:r>
            <a:r>
              <a:rPr lang="en-US" dirty="0" smtClean="0">
                <a:solidFill>
                  <a:srgbClr val="FF0000"/>
                </a:solidFill>
              </a:rPr>
              <a:t>can set contribution factors </a:t>
            </a:r>
            <a:r>
              <a:rPr lang="en-US" dirty="0" smtClean="0"/>
              <a:t>from 0 (ignore) to 100 (very important)</a:t>
            </a:r>
          </a:p>
        </p:txBody>
      </p:sp>
    </p:spTree>
    <p:extLst>
      <p:ext uri="{BB962C8B-B14F-4D97-AF65-F5344CB8AC3E}">
        <p14:creationId xmlns:p14="http://schemas.microsoft.com/office/powerpoint/2010/main" val="3210395105"/>
      </p:ext>
    </p:extLst>
  </p:cSld>
  <p:clrMapOvr>
    <a:masterClrMapping/>
  </p:clrMapOvr>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24543" y="825723"/>
            <a:ext cx="8229600" cy="519684"/>
          </a:xfrm>
        </p:spPr>
        <p:txBody>
          <a:bodyPr>
            <a:noAutofit/>
          </a:bodyPr>
          <a:lstStyle/>
          <a:p>
            <a:r>
              <a:rPr lang="en-US" sz="3200" dirty="0" smtClean="0"/>
              <a:t>Neural Indicators Add-on</a:t>
            </a:r>
            <a:endParaRPr lang="en-US" sz="1800" dirty="0"/>
          </a:p>
        </p:txBody>
      </p:sp>
      <p:sp>
        <p:nvSpPr>
          <p:cNvPr id="4" name="Footer Placeholder 3"/>
          <p:cNvSpPr>
            <a:spLocks noGrp="1"/>
          </p:cNvSpPr>
          <p:nvPr>
            <p:ph type="ftr" sz="quarter" idx="11"/>
          </p:nvPr>
        </p:nvSpPr>
        <p:spPr/>
        <p:txBody>
          <a:bodyPr/>
          <a:lstStyle/>
          <a:p>
            <a:r>
              <a:rPr lang="en-US" smtClean="0"/>
              <a:t>Copyright 2015 Ward Systems Group Inc.</a:t>
            </a:r>
            <a:endParaRPr lang="en-US" dirty="0"/>
          </a:p>
        </p:txBody>
      </p:sp>
      <p:sp>
        <p:nvSpPr>
          <p:cNvPr id="5" name="Slide Number Placeholder 4"/>
          <p:cNvSpPr>
            <a:spLocks noGrp="1"/>
          </p:cNvSpPr>
          <p:nvPr>
            <p:ph type="sldNum" sz="quarter" idx="12"/>
          </p:nvPr>
        </p:nvSpPr>
        <p:spPr/>
        <p:txBody>
          <a:bodyPr/>
          <a:lstStyle/>
          <a:p>
            <a:fld id="{4F81E220-2975-410E-88E6-D5F60A927DF5}" type="slidenum">
              <a:rPr lang="en-US" smtClean="0"/>
              <a:pPr/>
              <a:t>27</a:t>
            </a:fld>
            <a:endParaRPr lang="en-US"/>
          </a:p>
        </p:txBody>
      </p:sp>
      <p:sp>
        <p:nvSpPr>
          <p:cNvPr id="7" name="Content Placeholder 6"/>
          <p:cNvSpPr>
            <a:spLocks noGrp="1"/>
          </p:cNvSpPr>
          <p:nvPr>
            <p:ph idx="1"/>
          </p:nvPr>
        </p:nvSpPr>
        <p:spPr>
          <a:xfrm>
            <a:off x="457200" y="1380786"/>
            <a:ext cx="8229600" cy="3695700"/>
          </a:xfrm>
        </p:spPr>
        <p:txBody>
          <a:bodyPr>
            <a:normAutofit fontScale="70000" lnSpcReduction="20000"/>
          </a:bodyPr>
          <a:lstStyle/>
          <a:p>
            <a:r>
              <a:rPr lang="en-US" b="1" dirty="0" smtClean="0"/>
              <a:t>Signals</a:t>
            </a:r>
            <a:r>
              <a:rPr lang="en-US" b="1" dirty="0"/>
              <a:t>.</a:t>
            </a:r>
            <a:r>
              <a:rPr lang="en-US" dirty="0"/>
              <a:t> NI provide signals from -1 to </a:t>
            </a:r>
            <a:r>
              <a:rPr lang="en-US" dirty="0" smtClean="0"/>
              <a:t>1  (Buy, Hold, Sell)</a:t>
            </a:r>
            <a:r>
              <a:rPr lang="en-US" dirty="0"/>
              <a:t> </a:t>
            </a:r>
          </a:p>
          <a:p>
            <a:r>
              <a:rPr lang="en-US" b="1" dirty="0" smtClean="0"/>
              <a:t>Probabilities</a:t>
            </a:r>
            <a:r>
              <a:rPr lang="en-US" b="1" dirty="0"/>
              <a:t>.</a:t>
            </a:r>
            <a:r>
              <a:rPr lang="en-US" dirty="0"/>
              <a:t> NI give probabilities of the </a:t>
            </a:r>
            <a:r>
              <a:rPr lang="en-US" dirty="0" smtClean="0"/>
              <a:t>signals, </a:t>
            </a:r>
            <a:r>
              <a:rPr lang="en-US" dirty="0"/>
              <a:t>because if they are providing a sell signal, for example, the closer to 1 the signal is, the stronger the probability of </a:t>
            </a:r>
            <a:r>
              <a:rPr lang="en-US" dirty="0" smtClean="0"/>
              <a:t>sell - the </a:t>
            </a:r>
            <a:r>
              <a:rPr lang="en-US" dirty="0"/>
              <a:t>closer to -1, the stronger the probability of "don’t' </a:t>
            </a:r>
            <a:r>
              <a:rPr lang="en-US" dirty="0" smtClean="0"/>
              <a:t>sell“</a:t>
            </a:r>
            <a:endParaRPr lang="en-US" dirty="0"/>
          </a:p>
          <a:p>
            <a:r>
              <a:rPr lang="en-US" b="1" dirty="0" smtClean="0"/>
              <a:t>Unsupervised</a:t>
            </a:r>
            <a:r>
              <a:rPr lang="en-US" b="1" dirty="0"/>
              <a:t>.</a:t>
            </a:r>
            <a:r>
              <a:rPr lang="en-US" dirty="0"/>
              <a:t> NI are "unsupervised" neural networks, meaning that they do not need to be trained by showing them the correct </a:t>
            </a:r>
            <a:r>
              <a:rPr lang="en-US" dirty="0" smtClean="0"/>
              <a:t>answers</a:t>
            </a:r>
            <a:endParaRPr lang="en-US" dirty="0"/>
          </a:p>
          <a:p>
            <a:r>
              <a:rPr lang="en-US" b="1" dirty="0" smtClean="0"/>
              <a:t>Evolutionary</a:t>
            </a:r>
            <a:r>
              <a:rPr lang="en-US" b="1" dirty="0"/>
              <a:t>.</a:t>
            </a:r>
            <a:r>
              <a:rPr lang="en-US" dirty="0"/>
              <a:t> NI "learn" how to give </a:t>
            </a:r>
            <a:r>
              <a:rPr lang="en-US" dirty="0" smtClean="0"/>
              <a:t>better </a:t>
            </a:r>
            <a:r>
              <a:rPr lang="en-US" dirty="0"/>
              <a:t>signals based upon evolutionary </a:t>
            </a:r>
            <a:r>
              <a:rPr lang="en-US" dirty="0" smtClean="0"/>
              <a:t>pressure using genetic algorithms (Fitness </a:t>
            </a:r>
            <a:r>
              <a:rPr lang="en-US" dirty="0"/>
              <a:t>determined by how much money the NI make, or how good they work as inputs to other nets or </a:t>
            </a:r>
            <a:r>
              <a:rPr lang="en-US" dirty="0" smtClean="0"/>
              <a:t>indicators)</a:t>
            </a:r>
            <a:endParaRPr lang="en-US" dirty="0"/>
          </a:p>
          <a:p>
            <a:r>
              <a:rPr lang="en-US" dirty="0"/>
              <a:t> </a:t>
            </a:r>
            <a:r>
              <a:rPr lang="en-US" b="1" dirty="0" smtClean="0"/>
              <a:t>Generalization</a:t>
            </a:r>
            <a:r>
              <a:rPr lang="en-US" b="1" dirty="0"/>
              <a:t>.</a:t>
            </a:r>
            <a:r>
              <a:rPr lang="en-US" dirty="0"/>
              <a:t> These nets generalize very well, meaning they do not have a strong tendency to "</a:t>
            </a:r>
            <a:r>
              <a:rPr lang="en-US" dirty="0" err="1"/>
              <a:t>overfit</a:t>
            </a:r>
            <a:r>
              <a:rPr lang="en-US" dirty="0"/>
              <a:t>" or "</a:t>
            </a:r>
            <a:r>
              <a:rPr lang="en-US" dirty="0" err="1"/>
              <a:t>curvefit</a:t>
            </a:r>
            <a:r>
              <a:rPr lang="en-US" dirty="0"/>
              <a:t>" like backpropagation neural </a:t>
            </a:r>
            <a:r>
              <a:rPr lang="en-US" dirty="0" smtClean="0"/>
              <a:t>nets</a:t>
            </a:r>
          </a:p>
          <a:p>
            <a:r>
              <a:rPr lang="en-US" b="1" dirty="0" smtClean="0"/>
              <a:t>Scale parameter</a:t>
            </a:r>
            <a:r>
              <a:rPr lang="en-US" dirty="0" smtClean="0"/>
              <a:t>.  Adapts by using a moving window to normalize </a:t>
            </a:r>
            <a:r>
              <a:rPr lang="en-US" dirty="0"/>
              <a:t>all inputs at a fixed point in time. </a:t>
            </a:r>
            <a:r>
              <a:rPr lang="en-US" b="1" dirty="0" smtClean="0">
                <a:solidFill>
                  <a:srgbClr val="FF0000"/>
                </a:solidFill>
              </a:rPr>
              <a:t>Same input </a:t>
            </a:r>
            <a:r>
              <a:rPr lang="en-US" b="1" dirty="0">
                <a:solidFill>
                  <a:srgbClr val="FF0000"/>
                </a:solidFill>
              </a:rPr>
              <a:t>values can give different outputs later in time when the markets are </a:t>
            </a:r>
            <a:r>
              <a:rPr lang="en-US" b="1" dirty="0" smtClean="0">
                <a:solidFill>
                  <a:srgbClr val="FF0000"/>
                </a:solidFill>
              </a:rPr>
              <a:t>different</a:t>
            </a:r>
            <a:endParaRPr lang="en-US" b="1" dirty="0">
              <a:solidFill>
                <a:srgbClr val="FF0000"/>
              </a:solidFill>
            </a:endParaRPr>
          </a:p>
          <a:p>
            <a:endParaRPr lang="en-US" dirty="0" smtClean="0"/>
          </a:p>
        </p:txBody>
      </p:sp>
    </p:spTree>
    <p:extLst>
      <p:ext uri="{BB962C8B-B14F-4D97-AF65-F5344CB8AC3E}">
        <p14:creationId xmlns:p14="http://schemas.microsoft.com/office/powerpoint/2010/main" val="2684404118"/>
      </p:ext>
    </p:extLst>
  </p:cSld>
  <p:clrMapOvr>
    <a:masterClrMapping/>
  </p:clrMapOvr>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28066"/>
            <a:ext cx="8229600" cy="519684"/>
          </a:xfrm>
        </p:spPr>
        <p:txBody>
          <a:bodyPr>
            <a:noAutofit/>
          </a:bodyPr>
          <a:lstStyle/>
          <a:p>
            <a:r>
              <a:rPr lang="en-US" sz="3200" dirty="0" smtClean="0"/>
              <a:t>Neural Indicators Architectures</a:t>
            </a:r>
            <a:endParaRPr lang="en-US" sz="3200" dirty="0"/>
          </a:p>
        </p:txBody>
      </p:sp>
      <p:sp>
        <p:nvSpPr>
          <p:cNvPr id="4" name="Footer Placeholder 3"/>
          <p:cNvSpPr>
            <a:spLocks noGrp="1"/>
          </p:cNvSpPr>
          <p:nvPr>
            <p:ph type="ftr" sz="quarter" idx="11"/>
          </p:nvPr>
        </p:nvSpPr>
        <p:spPr/>
        <p:txBody>
          <a:bodyPr/>
          <a:lstStyle/>
          <a:p>
            <a:r>
              <a:rPr lang="en-US" smtClean="0"/>
              <a:t>Copyright 2015 Ward Systems Group Inc.</a:t>
            </a:r>
            <a:endParaRPr lang="en-US" dirty="0"/>
          </a:p>
        </p:txBody>
      </p:sp>
      <p:sp>
        <p:nvSpPr>
          <p:cNvPr id="5" name="Slide Number Placeholder 4"/>
          <p:cNvSpPr>
            <a:spLocks noGrp="1"/>
          </p:cNvSpPr>
          <p:nvPr>
            <p:ph type="sldNum" sz="quarter" idx="12"/>
          </p:nvPr>
        </p:nvSpPr>
        <p:spPr/>
        <p:txBody>
          <a:bodyPr/>
          <a:lstStyle/>
          <a:p>
            <a:fld id="{4F81E220-2975-410E-88E6-D5F60A927DF5}" type="slidenum">
              <a:rPr lang="en-US" smtClean="0"/>
              <a:pPr/>
              <a:t>28</a:t>
            </a:fld>
            <a:endParaRPr lang="en-US"/>
          </a:p>
        </p:txBody>
      </p:sp>
      <p:sp>
        <p:nvSpPr>
          <p:cNvPr id="7" name="Content Placeholder 6"/>
          <p:cNvSpPr>
            <a:spLocks noGrp="1"/>
          </p:cNvSpPr>
          <p:nvPr>
            <p:ph idx="1"/>
          </p:nvPr>
        </p:nvSpPr>
        <p:spPr>
          <a:xfrm>
            <a:off x="457200" y="1047750"/>
            <a:ext cx="8229600" cy="3695700"/>
          </a:xfrm>
        </p:spPr>
        <p:txBody>
          <a:bodyPr>
            <a:normAutofit fontScale="85000" lnSpcReduction="10000"/>
          </a:bodyPr>
          <a:lstStyle/>
          <a:p>
            <a:r>
              <a:rPr lang="en-US" dirty="0" smtClean="0"/>
              <a:t> </a:t>
            </a:r>
            <a:r>
              <a:rPr lang="en-US" dirty="0"/>
              <a:t>A. </a:t>
            </a:r>
            <a:r>
              <a:rPr lang="en-US" dirty="0">
                <a:solidFill>
                  <a:schemeClr val="bg2">
                    <a:lumMod val="50000"/>
                  </a:schemeClr>
                </a:solidFill>
              </a:rPr>
              <a:t>Ward Nets</a:t>
            </a:r>
            <a:r>
              <a:rPr lang="en-US" dirty="0"/>
              <a:t>. This architecture has two different </a:t>
            </a:r>
            <a:r>
              <a:rPr lang="en-US" dirty="0" smtClean="0"/>
              <a:t>activation functions in </a:t>
            </a:r>
            <a:r>
              <a:rPr lang="en-US" dirty="0"/>
              <a:t>the hidden </a:t>
            </a:r>
            <a:r>
              <a:rPr lang="en-US" dirty="0" smtClean="0"/>
              <a:t>neurons</a:t>
            </a:r>
            <a:r>
              <a:rPr lang="en-US" dirty="0"/>
              <a:t> </a:t>
            </a:r>
          </a:p>
          <a:p>
            <a:r>
              <a:rPr lang="en-US" dirty="0"/>
              <a:t>  B.  </a:t>
            </a:r>
            <a:r>
              <a:rPr lang="en-US" dirty="0">
                <a:solidFill>
                  <a:schemeClr val="bg2">
                    <a:lumMod val="50000"/>
                  </a:schemeClr>
                </a:solidFill>
              </a:rPr>
              <a:t>Jump Nets</a:t>
            </a:r>
            <a:r>
              <a:rPr lang="en-US" dirty="0"/>
              <a:t>. </a:t>
            </a:r>
            <a:r>
              <a:rPr lang="en-US" dirty="0" smtClean="0"/>
              <a:t>Directly connects inputs </a:t>
            </a:r>
            <a:r>
              <a:rPr lang="en-US" dirty="0"/>
              <a:t>to outputs as well as the usual hidden neuron connections. </a:t>
            </a:r>
            <a:r>
              <a:rPr lang="en-US" dirty="0" smtClean="0"/>
              <a:t> Also connects one </a:t>
            </a:r>
            <a:r>
              <a:rPr lang="en-US" dirty="0"/>
              <a:t>hidden neuron to the next, like Turboprop 2  </a:t>
            </a:r>
          </a:p>
          <a:p>
            <a:r>
              <a:rPr lang="en-US" dirty="0"/>
              <a:t>C. </a:t>
            </a:r>
            <a:r>
              <a:rPr lang="en-US" dirty="0">
                <a:solidFill>
                  <a:schemeClr val="bg2">
                    <a:lumMod val="50000"/>
                  </a:schemeClr>
                </a:solidFill>
              </a:rPr>
              <a:t>Recurrent Nets</a:t>
            </a:r>
            <a:r>
              <a:rPr lang="en-US" dirty="0"/>
              <a:t>. This architecture analyzes </a:t>
            </a:r>
            <a:r>
              <a:rPr lang="en-US" dirty="0" smtClean="0"/>
              <a:t>current bar, </a:t>
            </a:r>
            <a:r>
              <a:rPr lang="en-US" dirty="0"/>
              <a:t>but </a:t>
            </a:r>
            <a:r>
              <a:rPr lang="en-US" dirty="0" smtClean="0"/>
              <a:t>also </a:t>
            </a:r>
            <a:r>
              <a:rPr lang="en-US" dirty="0"/>
              <a:t>reviews a condensed summary of the most recent bars as well. More recent bars receive more weighting than older </a:t>
            </a:r>
            <a:r>
              <a:rPr lang="en-US" dirty="0" smtClean="0"/>
              <a:t>ones</a:t>
            </a:r>
            <a:r>
              <a:rPr lang="en-US" dirty="0"/>
              <a:t> </a:t>
            </a:r>
          </a:p>
          <a:p>
            <a:r>
              <a:rPr lang="en-US" dirty="0"/>
              <a:t>D. </a:t>
            </a:r>
            <a:r>
              <a:rPr lang="en-US" dirty="0">
                <a:solidFill>
                  <a:schemeClr val="bg2">
                    <a:lumMod val="50000"/>
                  </a:schemeClr>
                </a:solidFill>
              </a:rPr>
              <a:t>Sparse Nets</a:t>
            </a:r>
            <a:r>
              <a:rPr lang="en-US" dirty="0"/>
              <a:t>. </a:t>
            </a:r>
            <a:r>
              <a:rPr lang="en-US" dirty="0" smtClean="0"/>
              <a:t>Nets </a:t>
            </a:r>
            <a:r>
              <a:rPr lang="en-US" dirty="0"/>
              <a:t>not fully connected </a:t>
            </a:r>
            <a:r>
              <a:rPr lang="en-US" dirty="0" smtClean="0"/>
              <a:t>between </a:t>
            </a:r>
            <a:r>
              <a:rPr lang="en-US" dirty="0"/>
              <a:t>input and hidden neural layers. L</a:t>
            </a:r>
            <a:r>
              <a:rPr lang="en-US" dirty="0" smtClean="0"/>
              <a:t>ess </a:t>
            </a:r>
            <a:r>
              <a:rPr lang="en-US" dirty="0"/>
              <a:t>weights allow better </a:t>
            </a:r>
            <a:r>
              <a:rPr lang="en-US" dirty="0" smtClean="0"/>
              <a:t>optimization</a:t>
            </a:r>
            <a:r>
              <a:rPr lang="en-US" dirty="0"/>
              <a:t> </a:t>
            </a:r>
          </a:p>
          <a:p>
            <a:endParaRPr lang="en-US" dirty="0" smtClean="0"/>
          </a:p>
        </p:txBody>
      </p:sp>
    </p:spTree>
    <p:extLst>
      <p:ext uri="{BB962C8B-B14F-4D97-AF65-F5344CB8AC3E}">
        <p14:creationId xmlns:p14="http://schemas.microsoft.com/office/powerpoint/2010/main" val="1443079276"/>
      </p:ext>
    </p:extLst>
  </p:cSld>
  <p:clrMapOvr>
    <a:masterClrMapping/>
  </p:clrMapOvr>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457200" y="857250"/>
            <a:ext cx="8229600" cy="1021842"/>
          </a:xfrm>
        </p:spPr>
        <p:txBody>
          <a:bodyPr/>
          <a:lstStyle/>
          <a:p>
            <a:r>
              <a:rPr lang="en-US" dirty="0" smtClean="0"/>
              <a:t>Different Uses for Averages</a:t>
            </a:r>
            <a:endParaRPr lang="en-US" dirty="0"/>
          </a:p>
        </p:txBody>
      </p:sp>
      <p:sp>
        <p:nvSpPr>
          <p:cNvPr id="4" name="Footer Placeholder 3"/>
          <p:cNvSpPr>
            <a:spLocks noGrp="1"/>
          </p:cNvSpPr>
          <p:nvPr>
            <p:ph type="ftr" sz="quarter" idx="11"/>
          </p:nvPr>
        </p:nvSpPr>
        <p:spPr/>
        <p:txBody>
          <a:bodyPr/>
          <a:lstStyle/>
          <a:p>
            <a:r>
              <a:rPr lang="en-US" smtClean="0"/>
              <a:t>Copyright 2015 Ward Systems Group Inc.</a:t>
            </a:r>
            <a:endParaRPr lang="en-US" dirty="0"/>
          </a:p>
        </p:txBody>
      </p:sp>
      <p:sp>
        <p:nvSpPr>
          <p:cNvPr id="5" name="Slide Number Placeholder 4"/>
          <p:cNvSpPr>
            <a:spLocks noGrp="1"/>
          </p:cNvSpPr>
          <p:nvPr>
            <p:ph type="sldNum" sz="quarter" idx="12"/>
          </p:nvPr>
        </p:nvSpPr>
        <p:spPr/>
        <p:txBody>
          <a:bodyPr/>
          <a:lstStyle/>
          <a:p>
            <a:fld id="{4F81E220-2975-410E-88E6-D5F60A927DF5}" type="slidenum">
              <a:rPr lang="en-US" smtClean="0"/>
              <a:pPr/>
              <a:t>29</a:t>
            </a:fld>
            <a:endParaRPr lang="en-US"/>
          </a:p>
        </p:txBody>
      </p:sp>
      <p:sp>
        <p:nvSpPr>
          <p:cNvPr id="8" name="TextBox 7"/>
          <p:cNvSpPr txBox="1"/>
          <p:nvPr/>
        </p:nvSpPr>
        <p:spPr>
          <a:xfrm>
            <a:off x="457200" y="1943101"/>
            <a:ext cx="7315200" cy="646331"/>
          </a:xfrm>
          <a:prstGeom prst="rect">
            <a:avLst/>
          </a:prstGeom>
          <a:noFill/>
        </p:spPr>
        <p:txBody>
          <a:bodyPr wrap="square" rtlCol="0">
            <a:spAutoFit/>
          </a:bodyPr>
          <a:lstStyle/>
          <a:p>
            <a:endParaRPr lang="en-US" dirty="0" smtClean="0"/>
          </a:p>
          <a:p>
            <a:endParaRPr lang="en-US" dirty="0" smtClean="0"/>
          </a:p>
        </p:txBody>
      </p:sp>
    </p:spTree>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457200" y="590550"/>
            <a:ext cx="7772400" cy="762000"/>
          </a:xfrm>
        </p:spPr>
        <p:txBody>
          <a:bodyPr/>
          <a:lstStyle/>
          <a:p>
            <a:r>
              <a:rPr lang="en-US" dirty="0" smtClean="0"/>
              <a:t>Agenda</a:t>
            </a:r>
            <a:endParaRPr lang="en-US" dirty="0"/>
          </a:p>
        </p:txBody>
      </p:sp>
      <p:sp>
        <p:nvSpPr>
          <p:cNvPr id="4" name="Footer Placeholder 3"/>
          <p:cNvSpPr>
            <a:spLocks noGrp="1"/>
          </p:cNvSpPr>
          <p:nvPr>
            <p:ph type="ftr" sz="quarter" idx="11"/>
          </p:nvPr>
        </p:nvSpPr>
        <p:spPr/>
        <p:txBody>
          <a:bodyPr/>
          <a:lstStyle/>
          <a:p>
            <a:r>
              <a:rPr lang="en-US" smtClean="0"/>
              <a:t>Copyright 2015 Ward Systems Group Inc.</a:t>
            </a:r>
            <a:endParaRPr lang="en-US" dirty="0"/>
          </a:p>
        </p:txBody>
      </p:sp>
      <p:sp>
        <p:nvSpPr>
          <p:cNvPr id="5" name="Slide Number Placeholder 4"/>
          <p:cNvSpPr>
            <a:spLocks noGrp="1"/>
          </p:cNvSpPr>
          <p:nvPr>
            <p:ph type="sldNum" sz="quarter" idx="12"/>
          </p:nvPr>
        </p:nvSpPr>
        <p:spPr/>
        <p:txBody>
          <a:bodyPr/>
          <a:lstStyle/>
          <a:p>
            <a:fld id="{4F81E220-2975-410E-88E6-D5F60A927DF5}" type="slidenum">
              <a:rPr lang="en-US" smtClean="0"/>
              <a:pPr/>
              <a:t>3</a:t>
            </a:fld>
            <a:endParaRPr lang="en-US"/>
          </a:p>
        </p:txBody>
      </p:sp>
      <p:sp>
        <p:nvSpPr>
          <p:cNvPr id="8" name="TextBox 7"/>
          <p:cNvSpPr txBox="1"/>
          <p:nvPr/>
        </p:nvSpPr>
        <p:spPr>
          <a:xfrm>
            <a:off x="381000" y="1364073"/>
            <a:ext cx="7315200" cy="3416320"/>
          </a:xfrm>
          <a:prstGeom prst="rect">
            <a:avLst/>
          </a:prstGeom>
          <a:noFill/>
        </p:spPr>
        <p:txBody>
          <a:bodyPr wrap="square" rtlCol="0">
            <a:spAutoFit/>
          </a:bodyPr>
          <a:lstStyle/>
          <a:p>
            <a:r>
              <a:rPr lang="en-US" sz="3600" dirty="0" smtClean="0"/>
              <a:t>Background</a:t>
            </a:r>
          </a:p>
          <a:p>
            <a:r>
              <a:rPr lang="en-US" sz="3600" dirty="0" smtClean="0"/>
              <a:t>Prevent Overfitting</a:t>
            </a:r>
          </a:p>
          <a:p>
            <a:r>
              <a:rPr lang="en-US" sz="3600" dirty="0" smtClean="0"/>
              <a:t>Optimization Tips</a:t>
            </a:r>
          </a:p>
          <a:p>
            <a:r>
              <a:rPr lang="en-US" sz="3600" dirty="0" smtClean="0"/>
              <a:t>Pattern Recognition is Key</a:t>
            </a:r>
          </a:p>
          <a:p>
            <a:r>
              <a:rPr lang="en-US" sz="3600" dirty="0" smtClean="0"/>
              <a:t>Automatically Adapt Models Practical Suggestions</a:t>
            </a:r>
            <a:endParaRPr lang="en-US" dirty="0" smtClean="0"/>
          </a:p>
        </p:txBody>
      </p:sp>
    </p:spTree>
  </p:cSld>
  <p:clrMapOvr>
    <a:masterClrMapping/>
  </p:clrMapOvr>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971550"/>
            <a:ext cx="8229600" cy="519684"/>
          </a:xfrm>
        </p:spPr>
        <p:txBody>
          <a:bodyPr>
            <a:noAutofit/>
          </a:bodyPr>
          <a:lstStyle/>
          <a:p>
            <a:r>
              <a:rPr lang="en-US" sz="3200" dirty="0" smtClean="0"/>
              <a:t>Variable Length Moving Average as Net Input</a:t>
            </a:r>
            <a:endParaRPr lang="en-US" sz="1800" dirty="0"/>
          </a:p>
        </p:txBody>
      </p:sp>
      <p:sp>
        <p:nvSpPr>
          <p:cNvPr id="4" name="Footer Placeholder 3"/>
          <p:cNvSpPr>
            <a:spLocks noGrp="1"/>
          </p:cNvSpPr>
          <p:nvPr>
            <p:ph type="ftr" sz="quarter" idx="11"/>
          </p:nvPr>
        </p:nvSpPr>
        <p:spPr/>
        <p:txBody>
          <a:bodyPr/>
          <a:lstStyle/>
          <a:p>
            <a:r>
              <a:rPr lang="en-US" smtClean="0"/>
              <a:t>Copyright 2015 Ward Systems Group Inc.</a:t>
            </a:r>
            <a:endParaRPr lang="en-US" dirty="0"/>
          </a:p>
        </p:txBody>
      </p:sp>
      <p:sp>
        <p:nvSpPr>
          <p:cNvPr id="5" name="Slide Number Placeholder 4"/>
          <p:cNvSpPr>
            <a:spLocks noGrp="1"/>
          </p:cNvSpPr>
          <p:nvPr>
            <p:ph type="sldNum" sz="quarter" idx="12"/>
          </p:nvPr>
        </p:nvSpPr>
        <p:spPr/>
        <p:txBody>
          <a:bodyPr/>
          <a:lstStyle/>
          <a:p>
            <a:fld id="{4F81E220-2975-410E-88E6-D5F60A927DF5}" type="slidenum">
              <a:rPr lang="en-US" smtClean="0"/>
              <a:pPr/>
              <a:t>30</a:t>
            </a:fld>
            <a:endParaRPr lang="en-US"/>
          </a:p>
        </p:txBody>
      </p:sp>
      <p:sp>
        <p:nvSpPr>
          <p:cNvPr id="7" name="Content Placeholder 6"/>
          <p:cNvSpPr>
            <a:spLocks noGrp="1"/>
          </p:cNvSpPr>
          <p:nvPr>
            <p:ph idx="1"/>
          </p:nvPr>
        </p:nvSpPr>
        <p:spPr>
          <a:xfrm>
            <a:off x="457200" y="1657350"/>
            <a:ext cx="8229600" cy="2857500"/>
          </a:xfrm>
        </p:spPr>
        <p:txBody>
          <a:bodyPr>
            <a:normAutofit/>
          </a:bodyPr>
          <a:lstStyle/>
          <a:p>
            <a:r>
              <a:rPr lang="en-US" dirty="0" smtClean="0"/>
              <a:t>Uses Variable Length Moving Average from Advanced Indicator Set 2 Add-on</a:t>
            </a:r>
          </a:p>
          <a:p>
            <a:r>
              <a:rPr lang="en-US" dirty="0" smtClean="0"/>
              <a:t>Computes simple moving average</a:t>
            </a:r>
          </a:p>
          <a:p>
            <a:r>
              <a:rPr lang="en-US" dirty="0" smtClean="0"/>
              <a:t>Length of moving average based on Period time series</a:t>
            </a:r>
          </a:p>
          <a:p>
            <a:r>
              <a:rPr lang="en-US" dirty="0" smtClean="0"/>
              <a:t>Period time series can be a formula</a:t>
            </a:r>
          </a:p>
          <a:p>
            <a:r>
              <a:rPr lang="en-US" dirty="0" smtClean="0"/>
              <a:t>Varies as you want moving average to vary</a:t>
            </a:r>
          </a:p>
          <a:p>
            <a:endParaRPr lang="en-US" dirty="0" smtClean="0"/>
          </a:p>
        </p:txBody>
      </p:sp>
    </p:spTree>
    <p:extLst>
      <p:ext uri="{BB962C8B-B14F-4D97-AF65-F5344CB8AC3E}">
        <p14:creationId xmlns:p14="http://schemas.microsoft.com/office/powerpoint/2010/main" val="2631929278"/>
      </p:ext>
    </p:extLst>
  </p:cSld>
  <p:clrMapOvr>
    <a:masterClrMapping/>
  </p:clrMapOvr>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28066"/>
            <a:ext cx="8229600" cy="519684"/>
          </a:xfrm>
        </p:spPr>
        <p:txBody>
          <a:bodyPr>
            <a:noAutofit/>
          </a:bodyPr>
          <a:lstStyle/>
          <a:p>
            <a:r>
              <a:rPr lang="en-US" sz="3200" dirty="0" smtClean="0"/>
              <a:t>Average Rules</a:t>
            </a:r>
            <a:endParaRPr lang="en-US" sz="1800" dirty="0"/>
          </a:p>
        </p:txBody>
      </p:sp>
      <p:sp>
        <p:nvSpPr>
          <p:cNvPr id="4" name="Footer Placeholder 3"/>
          <p:cNvSpPr>
            <a:spLocks noGrp="1"/>
          </p:cNvSpPr>
          <p:nvPr>
            <p:ph type="ftr" sz="quarter" idx="11"/>
          </p:nvPr>
        </p:nvSpPr>
        <p:spPr/>
        <p:txBody>
          <a:bodyPr/>
          <a:lstStyle/>
          <a:p>
            <a:r>
              <a:rPr lang="en-US" smtClean="0"/>
              <a:t>Copyright 2015 Ward Systems Group Inc.</a:t>
            </a:r>
            <a:endParaRPr lang="en-US" dirty="0"/>
          </a:p>
        </p:txBody>
      </p:sp>
      <p:sp>
        <p:nvSpPr>
          <p:cNvPr id="5" name="Slide Number Placeholder 4"/>
          <p:cNvSpPr>
            <a:spLocks noGrp="1"/>
          </p:cNvSpPr>
          <p:nvPr>
            <p:ph type="sldNum" sz="quarter" idx="12"/>
          </p:nvPr>
        </p:nvSpPr>
        <p:spPr/>
        <p:txBody>
          <a:bodyPr/>
          <a:lstStyle/>
          <a:p>
            <a:fld id="{4F81E220-2975-410E-88E6-D5F60A927DF5}" type="slidenum">
              <a:rPr lang="en-US" smtClean="0"/>
              <a:pPr/>
              <a:t>31</a:t>
            </a:fld>
            <a:endParaRPr lang="en-US"/>
          </a:p>
        </p:txBody>
      </p:sp>
      <p:sp>
        <p:nvSpPr>
          <p:cNvPr id="7" name="Content Placeholder 6"/>
          <p:cNvSpPr>
            <a:spLocks noGrp="1"/>
          </p:cNvSpPr>
          <p:nvPr>
            <p:ph idx="1"/>
          </p:nvPr>
        </p:nvSpPr>
        <p:spPr>
          <a:xfrm>
            <a:off x="457200" y="1047750"/>
            <a:ext cx="8229600" cy="3695700"/>
          </a:xfrm>
        </p:spPr>
        <p:txBody>
          <a:bodyPr>
            <a:normAutofit/>
          </a:bodyPr>
          <a:lstStyle/>
          <a:p>
            <a:r>
              <a:rPr lang="en-US" dirty="0"/>
              <a:t>Build trading rules that average an </a:t>
            </a:r>
            <a:r>
              <a:rPr lang="en-US" dirty="0" smtClean="0"/>
              <a:t>indicator</a:t>
            </a:r>
            <a:br>
              <a:rPr lang="en-US" dirty="0" smtClean="0"/>
            </a:br>
            <a:r>
              <a:rPr lang="en-US" dirty="0" smtClean="0"/>
              <a:t/>
            </a:r>
            <a:br>
              <a:rPr lang="en-US" dirty="0" smtClean="0"/>
            </a:br>
            <a:r>
              <a:rPr lang="en-US" dirty="0" smtClean="0"/>
              <a:t/>
            </a:r>
            <a:br>
              <a:rPr lang="en-US" dirty="0" smtClean="0"/>
            </a:br>
            <a:endParaRPr lang="en-US" dirty="0" smtClean="0"/>
          </a:p>
          <a:p>
            <a:endParaRPr lang="en-US" dirty="0" smtClean="0"/>
          </a:p>
          <a:p>
            <a:r>
              <a:rPr lang="en-US" dirty="0" err="1" smtClean="0"/>
              <a:t>Avg</a:t>
            </a:r>
            <a:r>
              <a:rPr lang="en-US" dirty="0" smtClean="0"/>
              <a:t> rule prevents </a:t>
            </a:r>
            <a:r>
              <a:rPr lang="en-US" dirty="0"/>
              <a:t>entering a trade on a single bar </a:t>
            </a:r>
            <a:r>
              <a:rPr lang="en-US" dirty="0" smtClean="0"/>
              <a:t>spike</a:t>
            </a:r>
          </a:p>
          <a:p>
            <a:r>
              <a:rPr lang="en-US" dirty="0" smtClean="0"/>
              <a:t>Simple rule checks current bar</a:t>
            </a:r>
          </a:p>
        </p:txBody>
      </p:sp>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09600" y="1620646"/>
            <a:ext cx="7086600" cy="1285348"/>
          </a:xfrm>
          <a:prstGeom prst="rect">
            <a:avLst/>
          </a:prstGeom>
        </p:spPr>
      </p:pic>
    </p:spTree>
    <p:extLst>
      <p:ext uri="{BB962C8B-B14F-4D97-AF65-F5344CB8AC3E}">
        <p14:creationId xmlns:p14="http://schemas.microsoft.com/office/powerpoint/2010/main" val="2777028841"/>
      </p:ext>
    </p:extLst>
  </p:cSld>
  <p:clrMapOvr>
    <a:masterClrMapping/>
  </p:clrMapOvr>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457200" y="857250"/>
            <a:ext cx="7772400" cy="1021842"/>
          </a:xfrm>
        </p:spPr>
        <p:txBody>
          <a:bodyPr/>
          <a:lstStyle/>
          <a:p>
            <a:r>
              <a:rPr lang="en-US" dirty="0" smtClean="0"/>
              <a:t>Practical Suggestions</a:t>
            </a:r>
            <a:endParaRPr lang="en-US" dirty="0"/>
          </a:p>
        </p:txBody>
      </p:sp>
      <p:sp>
        <p:nvSpPr>
          <p:cNvPr id="4" name="Footer Placeholder 3"/>
          <p:cNvSpPr>
            <a:spLocks noGrp="1"/>
          </p:cNvSpPr>
          <p:nvPr>
            <p:ph type="ftr" sz="quarter" idx="11"/>
          </p:nvPr>
        </p:nvSpPr>
        <p:spPr/>
        <p:txBody>
          <a:bodyPr/>
          <a:lstStyle/>
          <a:p>
            <a:r>
              <a:rPr lang="en-US" smtClean="0"/>
              <a:t>Copyright 2015 Ward Systems Group Inc.</a:t>
            </a:r>
            <a:endParaRPr lang="en-US" dirty="0"/>
          </a:p>
        </p:txBody>
      </p:sp>
      <p:sp>
        <p:nvSpPr>
          <p:cNvPr id="5" name="Slide Number Placeholder 4"/>
          <p:cNvSpPr>
            <a:spLocks noGrp="1"/>
          </p:cNvSpPr>
          <p:nvPr>
            <p:ph type="sldNum" sz="quarter" idx="12"/>
          </p:nvPr>
        </p:nvSpPr>
        <p:spPr/>
        <p:txBody>
          <a:bodyPr/>
          <a:lstStyle/>
          <a:p>
            <a:fld id="{4F81E220-2975-410E-88E6-D5F60A927DF5}" type="slidenum">
              <a:rPr lang="en-US" smtClean="0"/>
              <a:pPr/>
              <a:t>32</a:t>
            </a:fld>
            <a:endParaRPr lang="en-US"/>
          </a:p>
        </p:txBody>
      </p:sp>
      <p:sp>
        <p:nvSpPr>
          <p:cNvPr id="8" name="TextBox 7"/>
          <p:cNvSpPr txBox="1"/>
          <p:nvPr/>
        </p:nvSpPr>
        <p:spPr>
          <a:xfrm>
            <a:off x="457200" y="1943101"/>
            <a:ext cx="7315200" cy="646331"/>
          </a:xfrm>
          <a:prstGeom prst="rect">
            <a:avLst/>
          </a:prstGeom>
          <a:noFill/>
        </p:spPr>
        <p:txBody>
          <a:bodyPr wrap="square" rtlCol="0">
            <a:spAutoFit/>
          </a:bodyPr>
          <a:lstStyle/>
          <a:p>
            <a:endParaRPr lang="en-US" dirty="0" smtClean="0"/>
          </a:p>
          <a:p>
            <a:endParaRPr lang="en-US" dirty="0" smtClean="0"/>
          </a:p>
        </p:txBody>
      </p:sp>
    </p:spTree>
    <p:extLst>
      <p:ext uri="{BB962C8B-B14F-4D97-AF65-F5344CB8AC3E}">
        <p14:creationId xmlns:p14="http://schemas.microsoft.com/office/powerpoint/2010/main" val="2621717425"/>
      </p:ext>
    </p:extLst>
  </p:cSld>
  <p:clrMapOvr>
    <a:masterClrMapping/>
  </p:clrMapOvr>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400" dirty="0" smtClean="0"/>
              <a:t>Practical Suggestions</a:t>
            </a:r>
            <a:endParaRPr lang="en-US" sz="4400" dirty="0"/>
          </a:p>
        </p:txBody>
      </p:sp>
      <p:sp>
        <p:nvSpPr>
          <p:cNvPr id="4" name="Footer Placeholder 3"/>
          <p:cNvSpPr>
            <a:spLocks noGrp="1"/>
          </p:cNvSpPr>
          <p:nvPr>
            <p:ph type="ftr" sz="quarter" idx="11"/>
          </p:nvPr>
        </p:nvSpPr>
        <p:spPr/>
        <p:txBody>
          <a:bodyPr/>
          <a:lstStyle/>
          <a:p>
            <a:r>
              <a:rPr lang="en-US" smtClean="0"/>
              <a:t>Copyright 2015 Ward Systems Group Inc.</a:t>
            </a:r>
            <a:endParaRPr lang="en-US" dirty="0"/>
          </a:p>
        </p:txBody>
      </p:sp>
      <p:sp>
        <p:nvSpPr>
          <p:cNvPr id="5" name="Slide Number Placeholder 4"/>
          <p:cNvSpPr>
            <a:spLocks noGrp="1"/>
          </p:cNvSpPr>
          <p:nvPr>
            <p:ph type="sldNum" sz="quarter" idx="12"/>
          </p:nvPr>
        </p:nvSpPr>
        <p:spPr/>
        <p:txBody>
          <a:bodyPr/>
          <a:lstStyle/>
          <a:p>
            <a:fld id="{4F81E220-2975-410E-88E6-D5F60A927DF5}" type="slidenum">
              <a:rPr lang="en-US" smtClean="0"/>
              <a:pPr/>
              <a:t>33</a:t>
            </a:fld>
            <a:endParaRPr lang="en-US"/>
          </a:p>
        </p:txBody>
      </p:sp>
      <p:sp>
        <p:nvSpPr>
          <p:cNvPr id="7" name="Content Placeholder 6"/>
          <p:cNvSpPr>
            <a:spLocks noGrp="1"/>
          </p:cNvSpPr>
          <p:nvPr>
            <p:ph idx="1"/>
          </p:nvPr>
        </p:nvSpPr>
        <p:spPr/>
        <p:txBody>
          <a:bodyPr/>
          <a:lstStyle/>
          <a:p>
            <a:r>
              <a:rPr lang="en-US" sz="2400" dirty="0" smtClean="0"/>
              <a:t>Find inputs that affect price movement</a:t>
            </a:r>
          </a:p>
          <a:p>
            <a:r>
              <a:rPr lang="en-US" sz="2400" dirty="0" smtClean="0"/>
              <a:t>Pick volatile or cyclic instruments</a:t>
            </a:r>
            <a:r>
              <a:rPr lang="en-US" dirty="0" smtClean="0"/>
              <a:t/>
            </a:r>
            <a:br>
              <a:rPr lang="en-US" dirty="0" smtClean="0"/>
            </a:br>
            <a:r>
              <a:rPr lang="en-US" sz="2000" b="1" dirty="0" smtClean="0">
                <a:solidFill>
                  <a:srgbClr val="0070C0"/>
                </a:solidFill>
              </a:rPr>
              <a:t>If price movements don’t repeat there is less chance to find </a:t>
            </a:r>
            <a:br>
              <a:rPr lang="en-US" sz="2000" b="1" dirty="0" smtClean="0">
                <a:solidFill>
                  <a:srgbClr val="0070C0"/>
                </a:solidFill>
              </a:rPr>
            </a:br>
            <a:r>
              <a:rPr lang="en-US" sz="2000" b="1" dirty="0" smtClean="0">
                <a:solidFill>
                  <a:srgbClr val="0070C0"/>
                </a:solidFill>
              </a:rPr>
              <a:t>repeating patterns</a:t>
            </a:r>
          </a:p>
          <a:p>
            <a:r>
              <a:rPr lang="en-US" sz="2400" dirty="0" smtClean="0"/>
              <a:t>Don’t pick securities that are swamped by news</a:t>
            </a:r>
            <a:br>
              <a:rPr lang="en-US" sz="2400" dirty="0" smtClean="0"/>
            </a:br>
            <a:r>
              <a:rPr lang="en-US" sz="2000" b="1" dirty="0" smtClean="0">
                <a:solidFill>
                  <a:schemeClr val="accent1"/>
                </a:solidFill>
              </a:rPr>
              <a:t>You need numeric data to model</a:t>
            </a:r>
          </a:p>
          <a:p>
            <a:r>
              <a:rPr lang="en-US" sz="2400" dirty="0" smtClean="0"/>
              <a:t>Predict  normalized output such as percent change to account for changes in price over time</a:t>
            </a:r>
          </a:p>
          <a:p>
            <a:endParaRPr lang="en-US" sz="2400" dirty="0" smtClean="0"/>
          </a:p>
        </p:txBody>
      </p:sp>
    </p:spTree>
  </p:cSld>
  <p:clrMapOvr>
    <a:masterClrMapping/>
  </p:clrMapOvr>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4400" dirty="0" smtClean="0"/>
              <a:t>Practical Suggestions</a:t>
            </a:r>
            <a:br>
              <a:rPr lang="en-US" sz="4400" dirty="0" smtClean="0"/>
            </a:br>
            <a:r>
              <a:rPr lang="en-US" sz="4400" dirty="0" smtClean="0"/>
              <a:t>How Much Data</a:t>
            </a:r>
            <a:endParaRPr lang="en-US" sz="4400" dirty="0"/>
          </a:p>
        </p:txBody>
      </p:sp>
      <p:sp>
        <p:nvSpPr>
          <p:cNvPr id="4" name="Footer Placeholder 3"/>
          <p:cNvSpPr>
            <a:spLocks noGrp="1"/>
          </p:cNvSpPr>
          <p:nvPr>
            <p:ph type="ftr" sz="quarter" idx="11"/>
          </p:nvPr>
        </p:nvSpPr>
        <p:spPr/>
        <p:txBody>
          <a:bodyPr/>
          <a:lstStyle/>
          <a:p>
            <a:r>
              <a:rPr lang="en-US" smtClean="0"/>
              <a:t>Copyright 2015 Ward Systems Group Inc.</a:t>
            </a:r>
            <a:endParaRPr lang="en-US" dirty="0"/>
          </a:p>
        </p:txBody>
      </p:sp>
      <p:sp>
        <p:nvSpPr>
          <p:cNvPr id="5" name="Slide Number Placeholder 4"/>
          <p:cNvSpPr>
            <a:spLocks noGrp="1"/>
          </p:cNvSpPr>
          <p:nvPr>
            <p:ph type="sldNum" sz="quarter" idx="12"/>
          </p:nvPr>
        </p:nvSpPr>
        <p:spPr/>
        <p:txBody>
          <a:bodyPr/>
          <a:lstStyle/>
          <a:p>
            <a:fld id="{4F81E220-2975-410E-88E6-D5F60A927DF5}" type="slidenum">
              <a:rPr lang="en-US" smtClean="0"/>
              <a:pPr/>
              <a:t>34</a:t>
            </a:fld>
            <a:endParaRPr lang="en-US"/>
          </a:p>
        </p:txBody>
      </p:sp>
      <p:sp>
        <p:nvSpPr>
          <p:cNvPr id="7" name="Content Placeholder 6"/>
          <p:cNvSpPr>
            <a:spLocks noGrp="1"/>
          </p:cNvSpPr>
          <p:nvPr>
            <p:ph idx="1"/>
          </p:nvPr>
        </p:nvSpPr>
        <p:spPr>
          <a:xfrm>
            <a:off x="457200" y="1451610"/>
            <a:ext cx="2209800" cy="3291840"/>
          </a:xfrm>
        </p:spPr>
        <p:txBody>
          <a:bodyPr/>
          <a:lstStyle/>
          <a:p>
            <a:endParaRPr lang="en-US" sz="2400" dirty="0" smtClean="0"/>
          </a:p>
          <a:p>
            <a:endParaRPr lang="en-US" sz="2400" dirty="0" smtClean="0"/>
          </a:p>
          <a:p>
            <a:endParaRPr lang="en-US" sz="2400" dirty="0" smtClean="0"/>
          </a:p>
        </p:txBody>
      </p:sp>
      <p:pic>
        <p:nvPicPr>
          <p:cNvPr id="6" name="Picture 5" descr="Limit degrees of freedom.JPG"/>
          <p:cNvPicPr>
            <a:picLocks noChangeAspect="1"/>
          </p:cNvPicPr>
          <p:nvPr/>
        </p:nvPicPr>
        <p:blipFill>
          <a:blip r:embed="rId3" cstate="print"/>
          <a:stretch>
            <a:fillRect/>
          </a:stretch>
        </p:blipFill>
        <p:spPr>
          <a:xfrm>
            <a:off x="2895601" y="1578769"/>
            <a:ext cx="6048375" cy="2936081"/>
          </a:xfrm>
          <a:prstGeom prst="rect">
            <a:avLst/>
          </a:prstGeom>
        </p:spPr>
      </p:pic>
      <p:sp>
        <p:nvSpPr>
          <p:cNvPr id="8" name="TextBox 7"/>
          <p:cNvSpPr txBox="1"/>
          <p:nvPr/>
        </p:nvSpPr>
        <p:spPr>
          <a:xfrm>
            <a:off x="457200" y="1600200"/>
            <a:ext cx="2209800" cy="2308324"/>
          </a:xfrm>
          <a:prstGeom prst="rect">
            <a:avLst/>
          </a:prstGeom>
          <a:noFill/>
        </p:spPr>
        <p:txBody>
          <a:bodyPr wrap="square" rtlCol="0">
            <a:spAutoFit/>
          </a:bodyPr>
          <a:lstStyle/>
          <a:p>
            <a:pPr>
              <a:buFont typeface="Arial" pitchFamily="34" charset="0"/>
              <a:buChar char="•"/>
            </a:pPr>
            <a:r>
              <a:rPr lang="en-US" dirty="0" smtClean="0"/>
              <a:t>15 minute bars go back 5 months</a:t>
            </a:r>
          </a:p>
          <a:p>
            <a:pPr>
              <a:buFont typeface="Arial" pitchFamily="34" charset="0"/>
              <a:buChar char="•"/>
            </a:pPr>
            <a:r>
              <a:rPr lang="en-US" dirty="0" smtClean="0"/>
              <a:t>Note up, down, and sideways movement in training data</a:t>
            </a:r>
          </a:p>
          <a:p>
            <a:pPr>
              <a:buFont typeface="Arial" pitchFamily="34" charset="0"/>
              <a:buChar char="•"/>
            </a:pPr>
            <a:r>
              <a:rPr lang="en-US" dirty="0" smtClean="0"/>
              <a:t>Note similar patterns in out-of-sample data</a:t>
            </a:r>
          </a:p>
        </p:txBody>
      </p:sp>
    </p:spTree>
  </p:cSld>
  <p:clrMapOvr>
    <a:masterClrMapping/>
  </p:clrMapOvr>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4400" dirty="0" smtClean="0"/>
              <a:t>Practical Suggestions</a:t>
            </a:r>
            <a:br>
              <a:rPr lang="en-US" sz="4400" dirty="0" smtClean="0"/>
            </a:br>
            <a:r>
              <a:rPr lang="en-US" sz="4400" dirty="0" smtClean="0"/>
              <a:t>How Much Data</a:t>
            </a:r>
            <a:endParaRPr lang="en-US" sz="4400" dirty="0"/>
          </a:p>
        </p:txBody>
      </p:sp>
      <p:sp>
        <p:nvSpPr>
          <p:cNvPr id="4" name="Footer Placeholder 3"/>
          <p:cNvSpPr>
            <a:spLocks noGrp="1"/>
          </p:cNvSpPr>
          <p:nvPr>
            <p:ph type="ftr" sz="quarter" idx="11"/>
          </p:nvPr>
        </p:nvSpPr>
        <p:spPr/>
        <p:txBody>
          <a:bodyPr/>
          <a:lstStyle/>
          <a:p>
            <a:r>
              <a:rPr lang="en-US" smtClean="0"/>
              <a:t>Copyright 2015 Ward Systems Group Inc.</a:t>
            </a:r>
            <a:endParaRPr lang="en-US" dirty="0"/>
          </a:p>
        </p:txBody>
      </p:sp>
      <p:sp>
        <p:nvSpPr>
          <p:cNvPr id="5" name="Slide Number Placeholder 4"/>
          <p:cNvSpPr>
            <a:spLocks noGrp="1"/>
          </p:cNvSpPr>
          <p:nvPr>
            <p:ph type="sldNum" sz="quarter" idx="12"/>
          </p:nvPr>
        </p:nvSpPr>
        <p:spPr/>
        <p:txBody>
          <a:bodyPr/>
          <a:lstStyle/>
          <a:p>
            <a:fld id="{4F81E220-2975-410E-88E6-D5F60A927DF5}" type="slidenum">
              <a:rPr lang="en-US" smtClean="0"/>
              <a:pPr/>
              <a:t>35</a:t>
            </a:fld>
            <a:endParaRPr lang="en-US"/>
          </a:p>
        </p:txBody>
      </p:sp>
      <p:sp>
        <p:nvSpPr>
          <p:cNvPr id="7" name="Content Placeholder 6"/>
          <p:cNvSpPr>
            <a:spLocks noGrp="1"/>
          </p:cNvSpPr>
          <p:nvPr>
            <p:ph idx="1"/>
          </p:nvPr>
        </p:nvSpPr>
        <p:spPr/>
        <p:txBody>
          <a:bodyPr>
            <a:normAutofit lnSpcReduction="10000"/>
          </a:bodyPr>
          <a:lstStyle/>
          <a:p>
            <a:r>
              <a:rPr lang="en-US" sz="2400" dirty="0" smtClean="0"/>
              <a:t>Don’t go too far back in time</a:t>
            </a:r>
          </a:p>
          <a:p>
            <a:r>
              <a:rPr lang="en-US" sz="2400" dirty="0" smtClean="0"/>
              <a:t>Your model could have so much variety that it only  detects the largest moves correctly</a:t>
            </a:r>
          </a:p>
          <a:p>
            <a:r>
              <a:rPr lang="en-US" sz="2400" dirty="0" smtClean="0"/>
              <a:t>Might be better to focus on the most recent data</a:t>
            </a:r>
          </a:p>
          <a:p>
            <a:r>
              <a:rPr lang="en-US" sz="2400" dirty="0" smtClean="0"/>
              <a:t>Does this cause </a:t>
            </a:r>
            <a:r>
              <a:rPr lang="en-US" sz="2400" dirty="0" err="1" smtClean="0"/>
              <a:t>overfitting</a:t>
            </a:r>
            <a:r>
              <a:rPr lang="en-US" sz="2400" dirty="0" smtClean="0"/>
              <a:t>?  Not if you focus on a period of cyclic activity with good inputs/rules</a:t>
            </a:r>
          </a:p>
          <a:p>
            <a:r>
              <a:rPr lang="en-US" sz="2400" dirty="0" smtClean="0"/>
              <a:t>These models are better able to detect onset of smaller activity and reversals</a:t>
            </a:r>
          </a:p>
          <a:p>
            <a:endParaRPr lang="en-US" sz="2400" dirty="0" smtClean="0"/>
          </a:p>
          <a:p>
            <a:endParaRPr lang="en-US" sz="2400" dirty="0" smtClean="0"/>
          </a:p>
          <a:p>
            <a:endParaRPr lang="en-US" sz="2400" dirty="0" smtClean="0"/>
          </a:p>
        </p:txBody>
      </p:sp>
    </p:spTree>
  </p:cSld>
  <p:clrMapOvr>
    <a:masterClrMapping/>
  </p:clrMapOvr>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928687"/>
            <a:ext cx="8229600" cy="857250"/>
          </a:xfrm>
        </p:spPr>
        <p:txBody>
          <a:bodyPr>
            <a:normAutofit fontScale="90000"/>
          </a:bodyPr>
          <a:lstStyle/>
          <a:p>
            <a:r>
              <a:rPr lang="en-US" sz="4400" dirty="0" smtClean="0"/>
              <a:t>Practical Suggestions</a:t>
            </a:r>
            <a:br>
              <a:rPr lang="en-US" sz="4400" dirty="0" smtClean="0"/>
            </a:br>
            <a:r>
              <a:rPr lang="en-US" sz="4400" dirty="0" smtClean="0"/>
              <a:t>When a Model Isn’t Working</a:t>
            </a:r>
            <a:endParaRPr lang="en-US" sz="4400" dirty="0"/>
          </a:p>
        </p:txBody>
      </p:sp>
      <p:sp>
        <p:nvSpPr>
          <p:cNvPr id="4" name="Footer Placeholder 3"/>
          <p:cNvSpPr>
            <a:spLocks noGrp="1"/>
          </p:cNvSpPr>
          <p:nvPr>
            <p:ph type="ftr" sz="quarter" idx="11"/>
          </p:nvPr>
        </p:nvSpPr>
        <p:spPr/>
        <p:txBody>
          <a:bodyPr/>
          <a:lstStyle/>
          <a:p>
            <a:r>
              <a:rPr lang="en-US" smtClean="0"/>
              <a:t>Copyright 2015 Ward Systems Group Inc.</a:t>
            </a:r>
            <a:endParaRPr lang="en-US" dirty="0"/>
          </a:p>
        </p:txBody>
      </p:sp>
      <p:sp>
        <p:nvSpPr>
          <p:cNvPr id="5" name="Slide Number Placeholder 4"/>
          <p:cNvSpPr>
            <a:spLocks noGrp="1"/>
          </p:cNvSpPr>
          <p:nvPr>
            <p:ph type="sldNum" sz="quarter" idx="12"/>
          </p:nvPr>
        </p:nvSpPr>
        <p:spPr/>
        <p:txBody>
          <a:bodyPr/>
          <a:lstStyle/>
          <a:p>
            <a:fld id="{4F81E220-2975-410E-88E6-D5F60A927DF5}" type="slidenum">
              <a:rPr lang="en-US" smtClean="0"/>
              <a:pPr/>
              <a:t>36</a:t>
            </a:fld>
            <a:endParaRPr lang="en-US"/>
          </a:p>
        </p:txBody>
      </p:sp>
      <p:sp>
        <p:nvSpPr>
          <p:cNvPr id="7" name="Content Placeholder 6"/>
          <p:cNvSpPr>
            <a:spLocks noGrp="1"/>
          </p:cNvSpPr>
          <p:nvPr>
            <p:ph idx="1"/>
          </p:nvPr>
        </p:nvSpPr>
        <p:spPr>
          <a:xfrm>
            <a:off x="457200" y="1809750"/>
            <a:ext cx="8229600" cy="2933700"/>
          </a:xfrm>
        </p:spPr>
        <p:txBody>
          <a:bodyPr/>
          <a:lstStyle/>
          <a:p>
            <a:r>
              <a:rPr lang="en-US" sz="2400" dirty="0" smtClean="0"/>
              <a:t>Retrain and </a:t>
            </a:r>
            <a:r>
              <a:rPr lang="en-US" sz="2400" dirty="0" err="1" smtClean="0"/>
              <a:t>reoptimize</a:t>
            </a:r>
            <a:r>
              <a:rPr lang="en-US" sz="2400" dirty="0" smtClean="0"/>
              <a:t> as markets shift</a:t>
            </a:r>
            <a:br>
              <a:rPr lang="en-US" sz="2400" dirty="0" smtClean="0"/>
            </a:br>
            <a:r>
              <a:rPr lang="en-US" sz="2400" dirty="0" smtClean="0">
                <a:solidFill>
                  <a:schemeClr val="accent1"/>
                </a:solidFill>
              </a:rPr>
              <a:t>When depends on your model </a:t>
            </a:r>
          </a:p>
          <a:p>
            <a:r>
              <a:rPr lang="en-US" sz="2400" dirty="0" smtClean="0"/>
              <a:t>Copy  your model.  </a:t>
            </a:r>
            <a:r>
              <a:rPr lang="en-US" sz="2400" dirty="0" err="1" smtClean="0"/>
              <a:t>Reoptimize</a:t>
            </a:r>
            <a:r>
              <a:rPr lang="en-US" sz="2400" dirty="0" smtClean="0"/>
              <a:t> one and then watch both for a few days</a:t>
            </a:r>
          </a:p>
          <a:p>
            <a:r>
              <a:rPr lang="en-US" sz="2400" dirty="0" smtClean="0"/>
              <a:t>Consider changing inputs</a:t>
            </a:r>
            <a:br>
              <a:rPr lang="en-US" sz="2400" dirty="0" smtClean="0"/>
            </a:br>
            <a:r>
              <a:rPr lang="en-US" sz="2400" dirty="0" err="1" smtClean="0">
                <a:solidFill>
                  <a:srgbClr val="0070C0"/>
                </a:solidFill>
              </a:rPr>
              <a:t>Reoptimize</a:t>
            </a:r>
            <a:r>
              <a:rPr lang="en-US" sz="2400" dirty="0" smtClean="0">
                <a:solidFill>
                  <a:srgbClr val="0070C0"/>
                </a:solidFill>
              </a:rPr>
              <a:t> and look at contribution factors</a:t>
            </a:r>
          </a:p>
          <a:p>
            <a:r>
              <a:rPr lang="en-US" sz="2400" dirty="0" smtClean="0"/>
              <a:t>Change securities</a:t>
            </a:r>
          </a:p>
        </p:txBody>
      </p:sp>
    </p:spTree>
  </p:cSld>
  <p:clrMapOvr>
    <a:masterClrMapping/>
  </p:clrMapOvr>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66700" y="776288"/>
            <a:ext cx="8229600" cy="857250"/>
          </a:xfrm>
        </p:spPr>
        <p:txBody>
          <a:bodyPr>
            <a:normAutofit fontScale="90000"/>
          </a:bodyPr>
          <a:lstStyle/>
          <a:p>
            <a:r>
              <a:rPr lang="en-US" sz="4400" dirty="0" smtClean="0"/>
              <a:t>Practical Suggestions</a:t>
            </a:r>
            <a:br>
              <a:rPr lang="en-US" sz="4400" dirty="0" smtClean="0"/>
            </a:br>
            <a:r>
              <a:rPr lang="en-US" sz="4400" dirty="0" smtClean="0"/>
              <a:t>Time Frames</a:t>
            </a:r>
            <a:endParaRPr lang="en-US" sz="4400" dirty="0"/>
          </a:p>
        </p:txBody>
      </p:sp>
      <p:sp>
        <p:nvSpPr>
          <p:cNvPr id="4" name="Footer Placeholder 3"/>
          <p:cNvSpPr>
            <a:spLocks noGrp="1"/>
          </p:cNvSpPr>
          <p:nvPr>
            <p:ph type="ftr" sz="quarter" idx="11"/>
          </p:nvPr>
        </p:nvSpPr>
        <p:spPr/>
        <p:txBody>
          <a:bodyPr/>
          <a:lstStyle/>
          <a:p>
            <a:r>
              <a:rPr lang="en-US" smtClean="0"/>
              <a:t>Copyright 2015 Ward Systems Group Inc.</a:t>
            </a:r>
            <a:endParaRPr lang="en-US" dirty="0"/>
          </a:p>
        </p:txBody>
      </p:sp>
      <p:sp>
        <p:nvSpPr>
          <p:cNvPr id="5" name="Slide Number Placeholder 4"/>
          <p:cNvSpPr>
            <a:spLocks noGrp="1"/>
          </p:cNvSpPr>
          <p:nvPr>
            <p:ph type="sldNum" sz="quarter" idx="12"/>
          </p:nvPr>
        </p:nvSpPr>
        <p:spPr/>
        <p:txBody>
          <a:bodyPr/>
          <a:lstStyle/>
          <a:p>
            <a:fld id="{4F81E220-2975-410E-88E6-D5F60A927DF5}" type="slidenum">
              <a:rPr lang="en-US" smtClean="0"/>
              <a:pPr/>
              <a:t>37</a:t>
            </a:fld>
            <a:endParaRPr lang="en-US"/>
          </a:p>
        </p:txBody>
      </p:sp>
      <p:sp>
        <p:nvSpPr>
          <p:cNvPr id="7" name="Content Placeholder 6"/>
          <p:cNvSpPr>
            <a:spLocks noGrp="1"/>
          </p:cNvSpPr>
          <p:nvPr>
            <p:ph idx="1"/>
          </p:nvPr>
        </p:nvSpPr>
        <p:spPr>
          <a:xfrm>
            <a:off x="266700" y="2214562"/>
            <a:ext cx="3276600" cy="3291840"/>
          </a:xfrm>
        </p:spPr>
        <p:txBody>
          <a:bodyPr/>
          <a:lstStyle/>
          <a:p>
            <a:r>
              <a:rPr lang="en-US" sz="2400" dirty="0" smtClean="0"/>
              <a:t>Isolate the time frame you model</a:t>
            </a:r>
            <a:br>
              <a:rPr lang="en-US" sz="2400" dirty="0" smtClean="0"/>
            </a:br>
            <a:r>
              <a:rPr lang="en-US" sz="2000" dirty="0" smtClean="0">
                <a:solidFill>
                  <a:schemeClr val="accent1"/>
                </a:solidFill>
              </a:rPr>
              <a:t>There are different patterns as markets open and close around the world</a:t>
            </a:r>
            <a:endParaRPr lang="en-US" sz="2400" dirty="0" smtClean="0"/>
          </a:p>
        </p:txBody>
      </p:sp>
      <p:pic>
        <p:nvPicPr>
          <p:cNvPr id="6" name="Picture 5" descr="Time Frames.JPG"/>
          <p:cNvPicPr>
            <a:picLocks noChangeAspect="1"/>
          </p:cNvPicPr>
          <p:nvPr/>
        </p:nvPicPr>
        <p:blipFill>
          <a:blip r:embed="rId3" cstate="print"/>
          <a:stretch>
            <a:fillRect/>
          </a:stretch>
        </p:blipFill>
        <p:spPr>
          <a:xfrm>
            <a:off x="4038600" y="971550"/>
            <a:ext cx="4828300" cy="2486025"/>
          </a:xfrm>
          <a:prstGeom prst="rect">
            <a:avLst/>
          </a:prstGeom>
        </p:spPr>
      </p:pic>
      <p:pic>
        <p:nvPicPr>
          <p:cNvPr id="9" name="Picture 8" descr="Time Frames Box.JPG"/>
          <p:cNvPicPr>
            <a:picLocks noChangeAspect="1"/>
          </p:cNvPicPr>
          <p:nvPr/>
        </p:nvPicPr>
        <p:blipFill>
          <a:blip r:embed="rId4" cstate="print"/>
          <a:stretch>
            <a:fillRect/>
          </a:stretch>
        </p:blipFill>
        <p:spPr>
          <a:xfrm>
            <a:off x="3680516" y="2514601"/>
            <a:ext cx="3253684" cy="2310341"/>
          </a:xfrm>
          <a:prstGeom prst="rect">
            <a:avLst/>
          </a:prstGeom>
        </p:spPr>
      </p:pic>
    </p:spTree>
  </p:cSld>
  <p:clrMapOvr>
    <a:masterClrMapping/>
  </p:clrMapOvr>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36980" y="927396"/>
            <a:ext cx="8229600" cy="857250"/>
          </a:xfrm>
        </p:spPr>
        <p:txBody>
          <a:bodyPr>
            <a:normAutofit fontScale="90000"/>
          </a:bodyPr>
          <a:lstStyle/>
          <a:p>
            <a:r>
              <a:rPr lang="en-US" sz="4400" dirty="0" smtClean="0"/>
              <a:t>Practical Suggestions</a:t>
            </a:r>
            <a:br>
              <a:rPr lang="en-US" sz="4400" dirty="0" smtClean="0"/>
            </a:br>
            <a:r>
              <a:rPr lang="en-US" sz="4400" dirty="0" smtClean="0"/>
              <a:t>Bar Size</a:t>
            </a:r>
            <a:endParaRPr lang="en-US" sz="4400" dirty="0"/>
          </a:p>
        </p:txBody>
      </p:sp>
      <p:sp>
        <p:nvSpPr>
          <p:cNvPr id="4" name="Footer Placeholder 3"/>
          <p:cNvSpPr>
            <a:spLocks noGrp="1"/>
          </p:cNvSpPr>
          <p:nvPr>
            <p:ph type="ftr" sz="quarter" idx="11"/>
          </p:nvPr>
        </p:nvSpPr>
        <p:spPr/>
        <p:txBody>
          <a:bodyPr/>
          <a:lstStyle/>
          <a:p>
            <a:r>
              <a:rPr lang="en-US" smtClean="0"/>
              <a:t>Copyright 2015 Ward Systems Group Inc.</a:t>
            </a:r>
            <a:endParaRPr lang="en-US" dirty="0"/>
          </a:p>
        </p:txBody>
      </p:sp>
      <p:sp>
        <p:nvSpPr>
          <p:cNvPr id="5" name="Slide Number Placeholder 4"/>
          <p:cNvSpPr>
            <a:spLocks noGrp="1"/>
          </p:cNvSpPr>
          <p:nvPr>
            <p:ph type="sldNum" sz="quarter" idx="12"/>
          </p:nvPr>
        </p:nvSpPr>
        <p:spPr/>
        <p:txBody>
          <a:bodyPr/>
          <a:lstStyle/>
          <a:p>
            <a:fld id="{4F81E220-2975-410E-88E6-D5F60A927DF5}" type="slidenum">
              <a:rPr lang="en-US" smtClean="0"/>
              <a:pPr/>
              <a:t>38</a:t>
            </a:fld>
            <a:endParaRPr lang="en-US"/>
          </a:p>
        </p:txBody>
      </p:sp>
      <p:sp>
        <p:nvSpPr>
          <p:cNvPr id="7" name="Content Placeholder 6"/>
          <p:cNvSpPr>
            <a:spLocks noGrp="1"/>
          </p:cNvSpPr>
          <p:nvPr>
            <p:ph idx="1"/>
          </p:nvPr>
        </p:nvSpPr>
        <p:spPr>
          <a:xfrm>
            <a:off x="457200" y="2114550"/>
            <a:ext cx="2362200" cy="3291840"/>
          </a:xfrm>
        </p:spPr>
        <p:txBody>
          <a:bodyPr/>
          <a:lstStyle/>
          <a:p>
            <a:r>
              <a:rPr lang="en-US" sz="2000" dirty="0" smtClean="0"/>
              <a:t>Try another bar size, different time, range or volume bars</a:t>
            </a:r>
            <a:br>
              <a:rPr lang="en-US" sz="2000" dirty="0" smtClean="0"/>
            </a:br>
            <a:r>
              <a:rPr lang="en-US" sz="2000" dirty="0" smtClean="0">
                <a:solidFill>
                  <a:srgbClr val="0070C0"/>
                </a:solidFill>
              </a:rPr>
              <a:t>Can eliminate noise and make model successful</a:t>
            </a:r>
          </a:p>
          <a:p>
            <a:endParaRPr lang="en-US" sz="2400" dirty="0" smtClean="0"/>
          </a:p>
        </p:txBody>
      </p:sp>
      <p:pic>
        <p:nvPicPr>
          <p:cNvPr id="6" name="Picture 5" descr="ES Different Bar Sizes.JPG"/>
          <p:cNvPicPr>
            <a:picLocks noChangeAspect="1"/>
          </p:cNvPicPr>
          <p:nvPr/>
        </p:nvPicPr>
        <p:blipFill>
          <a:blip r:embed="rId3" cstate="print"/>
          <a:stretch>
            <a:fillRect/>
          </a:stretch>
        </p:blipFill>
        <p:spPr>
          <a:xfrm>
            <a:off x="3048000" y="1414462"/>
            <a:ext cx="5529466" cy="3100388"/>
          </a:xfrm>
          <a:prstGeom prst="rect">
            <a:avLst/>
          </a:prstGeom>
        </p:spPr>
      </p:pic>
    </p:spTree>
  </p:cSld>
  <p:clrMapOvr>
    <a:masterClrMapping/>
  </p:clrMapOvr>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dirty="0" smtClean="0"/>
              <a:t>Practical Suggestions for Judging Success</a:t>
            </a:r>
            <a:endParaRPr lang="en-US" sz="3600" dirty="0"/>
          </a:p>
        </p:txBody>
      </p:sp>
      <p:sp>
        <p:nvSpPr>
          <p:cNvPr id="4" name="Footer Placeholder 3"/>
          <p:cNvSpPr>
            <a:spLocks noGrp="1"/>
          </p:cNvSpPr>
          <p:nvPr>
            <p:ph type="ftr" sz="quarter" idx="11"/>
          </p:nvPr>
        </p:nvSpPr>
        <p:spPr/>
        <p:txBody>
          <a:bodyPr/>
          <a:lstStyle/>
          <a:p>
            <a:r>
              <a:rPr lang="en-US" smtClean="0"/>
              <a:t>Copyright 2015 Ward Systems Group Inc.</a:t>
            </a:r>
            <a:endParaRPr lang="en-US" dirty="0"/>
          </a:p>
        </p:txBody>
      </p:sp>
      <p:sp>
        <p:nvSpPr>
          <p:cNvPr id="5" name="Slide Number Placeholder 4"/>
          <p:cNvSpPr>
            <a:spLocks noGrp="1"/>
          </p:cNvSpPr>
          <p:nvPr>
            <p:ph type="sldNum" sz="quarter" idx="12"/>
          </p:nvPr>
        </p:nvSpPr>
        <p:spPr/>
        <p:txBody>
          <a:bodyPr/>
          <a:lstStyle/>
          <a:p>
            <a:fld id="{4F81E220-2975-410E-88E6-D5F60A927DF5}" type="slidenum">
              <a:rPr lang="en-US" smtClean="0"/>
              <a:pPr/>
              <a:t>39</a:t>
            </a:fld>
            <a:endParaRPr lang="en-US"/>
          </a:p>
        </p:txBody>
      </p:sp>
      <p:sp>
        <p:nvSpPr>
          <p:cNvPr id="7" name="Content Placeholder 6"/>
          <p:cNvSpPr>
            <a:spLocks noGrp="1"/>
          </p:cNvSpPr>
          <p:nvPr>
            <p:ph idx="1"/>
          </p:nvPr>
        </p:nvSpPr>
        <p:spPr/>
        <p:txBody>
          <a:bodyPr>
            <a:normAutofit lnSpcReduction="10000"/>
          </a:bodyPr>
          <a:lstStyle/>
          <a:p>
            <a:r>
              <a:rPr lang="en-US" sz="2400" dirty="0" smtClean="0"/>
              <a:t>Judge model performance on out-of-sample data, but long out-of-sample periods are unrealistic</a:t>
            </a:r>
          </a:p>
          <a:p>
            <a:r>
              <a:rPr lang="en-US" sz="2400" dirty="0" smtClean="0"/>
              <a:t>Intraday models:  a couple of days before update</a:t>
            </a:r>
          </a:p>
          <a:p>
            <a:r>
              <a:rPr lang="en-US" sz="2400" dirty="0" smtClean="0"/>
              <a:t>Daily models:  a couple of weeks</a:t>
            </a:r>
          </a:p>
          <a:p>
            <a:r>
              <a:rPr lang="en-US" sz="2400" dirty="0" smtClean="0"/>
              <a:t>Look for trading signals at peaks and valleys – more important than statistical performance</a:t>
            </a:r>
          </a:p>
          <a:p>
            <a:r>
              <a:rPr lang="en-US" sz="2400" dirty="0" smtClean="0"/>
              <a:t>Look for a slowly rising equity curve with no major </a:t>
            </a:r>
            <a:r>
              <a:rPr lang="en-US" sz="2400" dirty="0" err="1" smtClean="0"/>
              <a:t>drawdowns</a:t>
            </a:r>
            <a:endParaRPr lang="en-US" sz="2400" dirty="0" smtClean="0"/>
          </a:p>
          <a:p>
            <a:endParaRPr lang="en-US" sz="2400" dirty="0" smtClean="0"/>
          </a:p>
        </p:txBody>
      </p:sp>
    </p:spTree>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457200" y="857250"/>
            <a:ext cx="7772400" cy="1021842"/>
          </a:xfrm>
        </p:spPr>
        <p:txBody>
          <a:bodyPr/>
          <a:lstStyle/>
          <a:p>
            <a:r>
              <a:rPr lang="en-US" dirty="0" smtClean="0"/>
              <a:t>Background</a:t>
            </a:r>
            <a:endParaRPr lang="en-US" dirty="0"/>
          </a:p>
        </p:txBody>
      </p:sp>
      <p:sp>
        <p:nvSpPr>
          <p:cNvPr id="4" name="Footer Placeholder 3"/>
          <p:cNvSpPr>
            <a:spLocks noGrp="1"/>
          </p:cNvSpPr>
          <p:nvPr>
            <p:ph type="ftr" sz="quarter" idx="11"/>
          </p:nvPr>
        </p:nvSpPr>
        <p:spPr/>
        <p:txBody>
          <a:bodyPr/>
          <a:lstStyle/>
          <a:p>
            <a:r>
              <a:rPr lang="en-US" smtClean="0"/>
              <a:t>Copyright 2015 Ward Systems Group Inc.</a:t>
            </a:r>
            <a:endParaRPr lang="en-US" dirty="0"/>
          </a:p>
        </p:txBody>
      </p:sp>
      <p:sp>
        <p:nvSpPr>
          <p:cNvPr id="5" name="Slide Number Placeholder 4"/>
          <p:cNvSpPr>
            <a:spLocks noGrp="1"/>
          </p:cNvSpPr>
          <p:nvPr>
            <p:ph type="sldNum" sz="quarter" idx="12"/>
          </p:nvPr>
        </p:nvSpPr>
        <p:spPr/>
        <p:txBody>
          <a:bodyPr/>
          <a:lstStyle/>
          <a:p>
            <a:fld id="{4F81E220-2975-410E-88E6-D5F60A927DF5}" type="slidenum">
              <a:rPr lang="en-US" smtClean="0"/>
              <a:pPr/>
              <a:t>4</a:t>
            </a:fld>
            <a:endParaRPr lang="en-US"/>
          </a:p>
        </p:txBody>
      </p:sp>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981200" y="2031206"/>
            <a:ext cx="4953000" cy="2445544"/>
          </a:xfrm>
          <a:prstGeom prst="rect">
            <a:avLst/>
          </a:prstGeom>
        </p:spPr>
      </p:pic>
    </p:spTree>
  </p:cSld>
  <p:clrMapOvr>
    <a:masterClrMapping/>
  </p:clrMapOvr>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dirty="0" smtClean="0"/>
              <a:t>Multiple Models Increase Odds of Success</a:t>
            </a:r>
            <a:endParaRPr lang="en-US" sz="3600" dirty="0"/>
          </a:p>
        </p:txBody>
      </p:sp>
      <p:sp>
        <p:nvSpPr>
          <p:cNvPr id="4" name="Footer Placeholder 3"/>
          <p:cNvSpPr>
            <a:spLocks noGrp="1"/>
          </p:cNvSpPr>
          <p:nvPr>
            <p:ph type="ftr" sz="quarter" idx="11"/>
          </p:nvPr>
        </p:nvSpPr>
        <p:spPr/>
        <p:txBody>
          <a:bodyPr/>
          <a:lstStyle/>
          <a:p>
            <a:r>
              <a:rPr lang="en-US" smtClean="0"/>
              <a:t>Copyright 2015 Ward Systems Group Inc.</a:t>
            </a:r>
            <a:endParaRPr lang="en-US" dirty="0"/>
          </a:p>
        </p:txBody>
      </p:sp>
      <p:sp>
        <p:nvSpPr>
          <p:cNvPr id="5" name="Slide Number Placeholder 4"/>
          <p:cNvSpPr>
            <a:spLocks noGrp="1"/>
          </p:cNvSpPr>
          <p:nvPr>
            <p:ph type="sldNum" sz="quarter" idx="12"/>
          </p:nvPr>
        </p:nvSpPr>
        <p:spPr/>
        <p:txBody>
          <a:bodyPr/>
          <a:lstStyle/>
          <a:p>
            <a:fld id="{4F81E220-2975-410E-88E6-D5F60A927DF5}" type="slidenum">
              <a:rPr lang="en-US" smtClean="0"/>
              <a:pPr/>
              <a:t>40</a:t>
            </a:fld>
            <a:endParaRPr lang="en-US"/>
          </a:p>
        </p:txBody>
      </p:sp>
      <p:sp>
        <p:nvSpPr>
          <p:cNvPr id="7" name="Content Placeholder 6"/>
          <p:cNvSpPr>
            <a:spLocks noGrp="1"/>
          </p:cNvSpPr>
          <p:nvPr>
            <p:ph idx="1"/>
          </p:nvPr>
        </p:nvSpPr>
        <p:spPr/>
        <p:txBody>
          <a:bodyPr/>
          <a:lstStyle/>
          <a:p>
            <a:r>
              <a:rPr lang="en-US" sz="2400" dirty="0" smtClean="0"/>
              <a:t>How you trade with your models may be as important as the model itself</a:t>
            </a:r>
          </a:p>
          <a:p>
            <a:r>
              <a:rPr lang="en-US" sz="2400" dirty="0" smtClean="0"/>
              <a:t>Use Chart Page Indicators to trade a portfolio of securities in the same chart based on indicators or predictions</a:t>
            </a:r>
          </a:p>
          <a:p>
            <a:r>
              <a:rPr lang="en-US" sz="2400" dirty="0" smtClean="0"/>
              <a:t>Build consensus models for the same security to increase probability of success</a:t>
            </a:r>
          </a:p>
          <a:p>
            <a:endParaRPr lang="en-US" sz="2400" dirty="0" smtClean="0"/>
          </a:p>
        </p:txBody>
      </p:sp>
    </p:spTree>
  </p:cSld>
  <p:clrMapOvr>
    <a:masterClrMapping/>
  </p:clrMapOvr>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28066"/>
            <a:ext cx="8229600" cy="614934"/>
          </a:xfrm>
        </p:spPr>
        <p:txBody>
          <a:bodyPr>
            <a:normAutofit/>
          </a:bodyPr>
          <a:lstStyle/>
          <a:p>
            <a:r>
              <a:rPr lang="en-US" sz="3600" dirty="0" smtClean="0"/>
              <a:t>Chart Page Indicators Trade Portfolios</a:t>
            </a:r>
            <a:endParaRPr lang="en-US" sz="3600" dirty="0"/>
          </a:p>
        </p:txBody>
      </p:sp>
      <p:sp>
        <p:nvSpPr>
          <p:cNvPr id="4" name="Footer Placeholder 3"/>
          <p:cNvSpPr>
            <a:spLocks noGrp="1"/>
          </p:cNvSpPr>
          <p:nvPr>
            <p:ph type="ftr" sz="quarter" idx="11"/>
          </p:nvPr>
        </p:nvSpPr>
        <p:spPr/>
        <p:txBody>
          <a:bodyPr/>
          <a:lstStyle/>
          <a:p>
            <a:r>
              <a:rPr lang="en-US" smtClean="0"/>
              <a:t>Copyright 2015 Ward Systems Group Inc.</a:t>
            </a:r>
            <a:endParaRPr lang="en-US" dirty="0"/>
          </a:p>
        </p:txBody>
      </p:sp>
      <p:sp>
        <p:nvSpPr>
          <p:cNvPr id="5" name="Slide Number Placeholder 4"/>
          <p:cNvSpPr>
            <a:spLocks noGrp="1"/>
          </p:cNvSpPr>
          <p:nvPr>
            <p:ph type="sldNum" sz="quarter" idx="12"/>
          </p:nvPr>
        </p:nvSpPr>
        <p:spPr/>
        <p:txBody>
          <a:bodyPr/>
          <a:lstStyle/>
          <a:p>
            <a:fld id="{4F81E220-2975-410E-88E6-D5F60A927DF5}" type="slidenum">
              <a:rPr lang="en-US" smtClean="0"/>
              <a:pPr/>
              <a:t>41</a:t>
            </a:fld>
            <a:endParaRPr lang="en-US"/>
          </a:p>
        </p:txBody>
      </p:sp>
      <p:sp>
        <p:nvSpPr>
          <p:cNvPr id="7" name="Content Placeholder 6"/>
          <p:cNvSpPr>
            <a:spLocks noGrp="1"/>
          </p:cNvSpPr>
          <p:nvPr>
            <p:ph idx="1"/>
          </p:nvPr>
        </p:nvSpPr>
        <p:spPr>
          <a:xfrm>
            <a:off x="457200" y="1257300"/>
            <a:ext cx="8229600" cy="628650"/>
          </a:xfrm>
        </p:spPr>
        <p:txBody>
          <a:bodyPr>
            <a:normAutofit fontScale="55000" lnSpcReduction="20000"/>
          </a:bodyPr>
          <a:lstStyle/>
          <a:p>
            <a:r>
              <a:rPr lang="en-US" sz="2400" dirty="0" smtClean="0"/>
              <a:t>Buy and sell based on ADX rankings</a:t>
            </a:r>
            <a:br>
              <a:rPr lang="en-US" sz="2400" dirty="0" smtClean="0"/>
            </a:br>
            <a:r>
              <a:rPr lang="en-US" sz="2400" dirty="0" smtClean="0"/>
              <a:t/>
            </a:r>
            <a:br>
              <a:rPr lang="en-US" sz="2400" dirty="0" smtClean="0"/>
            </a:br>
            <a:endParaRPr lang="en-US" sz="2400" dirty="0" smtClean="0"/>
          </a:p>
          <a:p>
            <a:endParaRPr lang="en-US" sz="2400" dirty="0" smtClean="0"/>
          </a:p>
        </p:txBody>
      </p:sp>
      <p:pic>
        <p:nvPicPr>
          <p:cNvPr id="8" name="Picture 7" descr="Portfolio Chart Page Daily.JPG"/>
          <p:cNvPicPr>
            <a:picLocks noChangeAspect="1"/>
          </p:cNvPicPr>
          <p:nvPr/>
        </p:nvPicPr>
        <p:blipFill>
          <a:blip r:embed="rId3" cstate="print"/>
          <a:stretch>
            <a:fillRect/>
          </a:stretch>
        </p:blipFill>
        <p:spPr>
          <a:xfrm>
            <a:off x="838200" y="1504950"/>
            <a:ext cx="7076965" cy="3143250"/>
          </a:xfrm>
          <a:prstGeom prst="rect">
            <a:avLst/>
          </a:prstGeom>
        </p:spPr>
      </p:pic>
    </p:spTree>
  </p:cSld>
  <p:clrMapOvr>
    <a:masterClrMapping/>
  </p:clrMapOvr>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28066"/>
            <a:ext cx="8229600" cy="614934"/>
          </a:xfrm>
        </p:spPr>
        <p:txBody>
          <a:bodyPr>
            <a:normAutofit/>
          </a:bodyPr>
          <a:lstStyle/>
          <a:p>
            <a:r>
              <a:rPr lang="en-US" sz="3600" dirty="0" smtClean="0"/>
              <a:t>Chart Page Indicators Trade Portfolios</a:t>
            </a:r>
            <a:endParaRPr lang="en-US" sz="3600" dirty="0"/>
          </a:p>
        </p:txBody>
      </p:sp>
      <p:sp>
        <p:nvSpPr>
          <p:cNvPr id="4" name="Footer Placeholder 3"/>
          <p:cNvSpPr>
            <a:spLocks noGrp="1"/>
          </p:cNvSpPr>
          <p:nvPr>
            <p:ph type="ftr" sz="quarter" idx="11"/>
          </p:nvPr>
        </p:nvSpPr>
        <p:spPr/>
        <p:txBody>
          <a:bodyPr/>
          <a:lstStyle/>
          <a:p>
            <a:r>
              <a:rPr lang="en-US" smtClean="0"/>
              <a:t>Copyright 2015 Ward Systems Group Inc.</a:t>
            </a:r>
            <a:endParaRPr lang="en-US" dirty="0"/>
          </a:p>
        </p:txBody>
      </p:sp>
      <p:sp>
        <p:nvSpPr>
          <p:cNvPr id="5" name="Slide Number Placeholder 4"/>
          <p:cNvSpPr>
            <a:spLocks noGrp="1"/>
          </p:cNvSpPr>
          <p:nvPr>
            <p:ph type="sldNum" sz="quarter" idx="12"/>
          </p:nvPr>
        </p:nvSpPr>
        <p:spPr/>
        <p:txBody>
          <a:bodyPr/>
          <a:lstStyle/>
          <a:p>
            <a:fld id="{4F81E220-2975-410E-88E6-D5F60A927DF5}" type="slidenum">
              <a:rPr lang="en-US" smtClean="0"/>
              <a:pPr/>
              <a:t>42</a:t>
            </a:fld>
            <a:endParaRPr lang="en-US"/>
          </a:p>
        </p:txBody>
      </p:sp>
      <p:sp>
        <p:nvSpPr>
          <p:cNvPr id="7" name="Content Placeholder 6"/>
          <p:cNvSpPr>
            <a:spLocks noGrp="1"/>
          </p:cNvSpPr>
          <p:nvPr>
            <p:ph idx="1"/>
          </p:nvPr>
        </p:nvSpPr>
        <p:spPr>
          <a:xfrm>
            <a:off x="457200" y="1257300"/>
            <a:ext cx="8229600" cy="3486150"/>
          </a:xfrm>
          <a:ln>
            <a:solidFill>
              <a:schemeClr val="accent1"/>
            </a:solidFill>
          </a:ln>
        </p:spPr>
        <p:txBody>
          <a:bodyPr/>
          <a:lstStyle/>
          <a:p>
            <a:r>
              <a:rPr lang="en-US" sz="2400" dirty="0" smtClean="0"/>
              <a:t>Long Entry:  </a:t>
            </a:r>
            <a:r>
              <a:rPr lang="en-US" sz="2400" dirty="0" err="1" smtClean="0"/>
              <a:t>ChartPage</a:t>
            </a:r>
            <a:r>
              <a:rPr lang="en-US" sz="2400" dirty="0" smtClean="0"/>
              <a:t> </a:t>
            </a:r>
            <a:r>
              <a:rPr lang="en-US" sz="2400" b="1" dirty="0" smtClean="0">
                <a:solidFill>
                  <a:schemeClr val="accent1"/>
                </a:solidFill>
              </a:rPr>
              <a:t>Lower Rank </a:t>
            </a:r>
            <a:r>
              <a:rPr lang="en-US" sz="2400" dirty="0" smtClean="0"/>
              <a:t>of ADX &lt; 2</a:t>
            </a:r>
          </a:p>
          <a:p>
            <a:r>
              <a:rPr lang="en-US" sz="2400" dirty="0" smtClean="0"/>
              <a:t>Long Exit:  Chart Page </a:t>
            </a:r>
            <a:r>
              <a:rPr lang="en-US" sz="2400" b="1" dirty="0" smtClean="0">
                <a:solidFill>
                  <a:schemeClr val="accent1"/>
                </a:solidFill>
              </a:rPr>
              <a:t>Lower Rank </a:t>
            </a:r>
            <a:r>
              <a:rPr lang="en-US" sz="2400" dirty="0" smtClean="0"/>
              <a:t>of ADX &gt; 3</a:t>
            </a:r>
          </a:p>
          <a:p>
            <a:endParaRPr lang="en-US" sz="2400" dirty="0" smtClean="0"/>
          </a:p>
          <a:p>
            <a:r>
              <a:rPr lang="en-US" sz="2400" dirty="0" smtClean="0"/>
              <a:t>Short Entry:  </a:t>
            </a:r>
            <a:r>
              <a:rPr lang="en-US" sz="2400" dirty="0" err="1" smtClean="0"/>
              <a:t>ChartPage</a:t>
            </a:r>
            <a:r>
              <a:rPr lang="en-US" sz="2400" dirty="0" smtClean="0"/>
              <a:t> </a:t>
            </a:r>
            <a:r>
              <a:rPr lang="en-US" sz="2400" b="1" dirty="0" smtClean="0">
                <a:solidFill>
                  <a:schemeClr val="accent1"/>
                </a:solidFill>
              </a:rPr>
              <a:t>Upper Rank </a:t>
            </a:r>
            <a:r>
              <a:rPr lang="en-US" sz="2400" dirty="0" smtClean="0"/>
              <a:t>of ADX &lt; 2</a:t>
            </a:r>
          </a:p>
          <a:p>
            <a:r>
              <a:rPr lang="en-US" sz="2400" dirty="0" smtClean="0"/>
              <a:t>Short Exit:  </a:t>
            </a:r>
            <a:r>
              <a:rPr lang="en-US" sz="2400" dirty="0" err="1" smtClean="0"/>
              <a:t>ChartPage</a:t>
            </a:r>
            <a:r>
              <a:rPr lang="en-US" sz="2400" dirty="0" smtClean="0"/>
              <a:t> </a:t>
            </a:r>
            <a:r>
              <a:rPr lang="en-US" sz="2400" b="1" dirty="0" smtClean="0">
                <a:solidFill>
                  <a:schemeClr val="accent1"/>
                </a:solidFill>
              </a:rPr>
              <a:t>Upper Rank </a:t>
            </a:r>
            <a:r>
              <a:rPr lang="en-US" sz="2400" dirty="0" smtClean="0"/>
              <a:t>of ADX &gt; 3</a:t>
            </a:r>
          </a:p>
          <a:p>
            <a:endParaRPr lang="en-US" sz="2400" dirty="0" smtClean="0"/>
          </a:p>
          <a:p>
            <a:pPr indent="0">
              <a:buNone/>
            </a:pPr>
            <a:r>
              <a:rPr lang="en-US" sz="2400" dirty="0" smtClean="0"/>
              <a:t>You can rank other indicators beside ADX or even use neural net predictions with Chart Page Indicators.</a:t>
            </a:r>
          </a:p>
          <a:p>
            <a:endParaRPr lang="en-US" sz="2400" dirty="0" smtClean="0"/>
          </a:p>
          <a:p>
            <a:endParaRPr lang="en-US" sz="2400" dirty="0" smtClean="0"/>
          </a:p>
        </p:txBody>
      </p:sp>
    </p:spTree>
  </p:cSld>
  <p:clrMapOvr>
    <a:masterClrMapping/>
  </p:clrMapOvr>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28066"/>
            <a:ext cx="8229600" cy="614934"/>
          </a:xfrm>
        </p:spPr>
        <p:txBody>
          <a:bodyPr>
            <a:normAutofit/>
          </a:bodyPr>
          <a:lstStyle/>
          <a:p>
            <a:r>
              <a:rPr lang="en-US" sz="3600" dirty="0" smtClean="0"/>
              <a:t>Multiple Models for Same Instrument</a:t>
            </a:r>
            <a:endParaRPr lang="en-US" sz="3600" dirty="0"/>
          </a:p>
        </p:txBody>
      </p:sp>
      <p:sp>
        <p:nvSpPr>
          <p:cNvPr id="4" name="Footer Placeholder 3"/>
          <p:cNvSpPr>
            <a:spLocks noGrp="1"/>
          </p:cNvSpPr>
          <p:nvPr>
            <p:ph type="ftr" sz="quarter" idx="11"/>
          </p:nvPr>
        </p:nvSpPr>
        <p:spPr/>
        <p:txBody>
          <a:bodyPr/>
          <a:lstStyle/>
          <a:p>
            <a:r>
              <a:rPr lang="en-US" smtClean="0"/>
              <a:t>Copyright 2015 Ward Systems Group Inc.</a:t>
            </a:r>
            <a:endParaRPr lang="en-US" dirty="0"/>
          </a:p>
        </p:txBody>
      </p:sp>
      <p:sp>
        <p:nvSpPr>
          <p:cNvPr id="5" name="Slide Number Placeholder 4"/>
          <p:cNvSpPr>
            <a:spLocks noGrp="1"/>
          </p:cNvSpPr>
          <p:nvPr>
            <p:ph type="sldNum" sz="quarter" idx="12"/>
          </p:nvPr>
        </p:nvSpPr>
        <p:spPr/>
        <p:txBody>
          <a:bodyPr/>
          <a:lstStyle/>
          <a:p>
            <a:fld id="{4F81E220-2975-410E-88E6-D5F60A927DF5}" type="slidenum">
              <a:rPr lang="en-US" smtClean="0"/>
              <a:pPr/>
              <a:t>43</a:t>
            </a:fld>
            <a:endParaRPr lang="en-US"/>
          </a:p>
        </p:txBody>
      </p:sp>
      <p:sp>
        <p:nvSpPr>
          <p:cNvPr id="7" name="Content Placeholder 6"/>
          <p:cNvSpPr>
            <a:spLocks noGrp="1"/>
          </p:cNvSpPr>
          <p:nvPr>
            <p:ph idx="1"/>
          </p:nvPr>
        </p:nvSpPr>
        <p:spPr>
          <a:xfrm>
            <a:off x="457200" y="1257300"/>
            <a:ext cx="2743200" cy="3486150"/>
          </a:xfrm>
          <a:ln>
            <a:solidFill>
              <a:schemeClr val="accent1"/>
            </a:solidFill>
          </a:ln>
        </p:spPr>
        <p:txBody>
          <a:bodyPr>
            <a:normAutofit fontScale="92500" lnSpcReduction="20000"/>
          </a:bodyPr>
          <a:lstStyle/>
          <a:p>
            <a:r>
              <a:rPr lang="en-US" sz="2400" dirty="0" smtClean="0"/>
              <a:t>Combine different neural nets (buy when 2 of 3 predict up move)</a:t>
            </a:r>
          </a:p>
          <a:p>
            <a:r>
              <a:rPr lang="en-US" sz="2400" dirty="0" smtClean="0"/>
              <a:t>Combine different trading rules (buy when 2 of 3 are true)</a:t>
            </a:r>
          </a:p>
          <a:p>
            <a:r>
              <a:rPr lang="en-US" sz="2400" dirty="0" smtClean="0"/>
              <a:t>Combine neural nets and rules (buy when 2 of 3 are true)</a:t>
            </a:r>
          </a:p>
          <a:p>
            <a:endParaRPr lang="en-US" sz="2400" dirty="0" smtClean="0"/>
          </a:p>
          <a:p>
            <a:endParaRPr lang="en-US" sz="2400" dirty="0" smtClean="0"/>
          </a:p>
        </p:txBody>
      </p:sp>
      <p:pic>
        <p:nvPicPr>
          <p:cNvPr id="6" name="Picture 5" descr="Ensemble Nets.JPG"/>
          <p:cNvPicPr>
            <a:picLocks noChangeAspect="1"/>
          </p:cNvPicPr>
          <p:nvPr/>
        </p:nvPicPr>
        <p:blipFill>
          <a:blip r:embed="rId3" cstate="print"/>
          <a:stretch>
            <a:fillRect/>
          </a:stretch>
        </p:blipFill>
        <p:spPr>
          <a:xfrm>
            <a:off x="3507910" y="1257300"/>
            <a:ext cx="5178890" cy="2914650"/>
          </a:xfrm>
          <a:prstGeom prst="rect">
            <a:avLst/>
          </a:prstGeom>
        </p:spPr>
      </p:pic>
    </p:spTree>
  </p:cSld>
  <p:clrMapOvr>
    <a:masterClrMapping/>
  </p:clrMapOvr>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28066"/>
            <a:ext cx="8229600" cy="614934"/>
          </a:xfrm>
        </p:spPr>
        <p:txBody>
          <a:bodyPr>
            <a:normAutofit/>
          </a:bodyPr>
          <a:lstStyle/>
          <a:p>
            <a:r>
              <a:rPr lang="en-US" sz="2800" dirty="0" smtClean="0"/>
              <a:t>Trader and ChaosHunter Models for Same Instrument</a:t>
            </a:r>
            <a:endParaRPr lang="en-US" sz="2800" dirty="0"/>
          </a:p>
        </p:txBody>
      </p:sp>
      <p:sp>
        <p:nvSpPr>
          <p:cNvPr id="4" name="Footer Placeholder 3"/>
          <p:cNvSpPr>
            <a:spLocks noGrp="1"/>
          </p:cNvSpPr>
          <p:nvPr>
            <p:ph type="ftr" sz="quarter" idx="11"/>
          </p:nvPr>
        </p:nvSpPr>
        <p:spPr/>
        <p:txBody>
          <a:bodyPr/>
          <a:lstStyle/>
          <a:p>
            <a:r>
              <a:rPr lang="en-US" smtClean="0"/>
              <a:t>Copyright 2015 Ward Systems Group Inc.</a:t>
            </a:r>
            <a:endParaRPr lang="en-US" dirty="0"/>
          </a:p>
        </p:txBody>
      </p:sp>
      <p:sp>
        <p:nvSpPr>
          <p:cNvPr id="5" name="Slide Number Placeholder 4"/>
          <p:cNvSpPr>
            <a:spLocks noGrp="1"/>
          </p:cNvSpPr>
          <p:nvPr>
            <p:ph type="sldNum" sz="quarter" idx="12"/>
          </p:nvPr>
        </p:nvSpPr>
        <p:spPr/>
        <p:txBody>
          <a:bodyPr/>
          <a:lstStyle/>
          <a:p>
            <a:fld id="{4F81E220-2975-410E-88E6-D5F60A927DF5}" type="slidenum">
              <a:rPr lang="en-US" smtClean="0"/>
              <a:pPr/>
              <a:t>44</a:t>
            </a:fld>
            <a:endParaRPr lang="en-US"/>
          </a:p>
        </p:txBody>
      </p:sp>
      <p:sp>
        <p:nvSpPr>
          <p:cNvPr id="7" name="Content Placeholder 6"/>
          <p:cNvSpPr>
            <a:spLocks noGrp="1"/>
          </p:cNvSpPr>
          <p:nvPr>
            <p:ph idx="1"/>
          </p:nvPr>
        </p:nvSpPr>
        <p:spPr>
          <a:xfrm>
            <a:off x="457200" y="1257300"/>
            <a:ext cx="2743200" cy="3486150"/>
          </a:xfrm>
          <a:ln>
            <a:solidFill>
              <a:schemeClr val="accent1"/>
            </a:solidFill>
          </a:ln>
        </p:spPr>
        <p:txBody>
          <a:bodyPr>
            <a:normAutofit/>
          </a:bodyPr>
          <a:lstStyle/>
          <a:p>
            <a:r>
              <a:rPr lang="en-US" sz="2400" dirty="0" smtClean="0"/>
              <a:t>Combine Recur4C (conditional or true/false) with ChaosHunter Trading signal</a:t>
            </a:r>
          </a:p>
          <a:p>
            <a:endParaRPr lang="en-US" sz="2400" dirty="0" smtClean="0"/>
          </a:p>
        </p:txBody>
      </p:sp>
      <p:pic>
        <p:nvPicPr>
          <p:cNvPr id="8" name="Picture 7" descr="ChaosHunter Ensemble.JPG"/>
          <p:cNvPicPr>
            <a:picLocks noChangeAspect="1"/>
          </p:cNvPicPr>
          <p:nvPr/>
        </p:nvPicPr>
        <p:blipFill>
          <a:blip r:embed="rId3" cstate="print"/>
          <a:stretch>
            <a:fillRect/>
          </a:stretch>
        </p:blipFill>
        <p:spPr>
          <a:xfrm>
            <a:off x="3200400" y="1242247"/>
            <a:ext cx="5410200" cy="3463103"/>
          </a:xfrm>
          <a:prstGeom prst="rect">
            <a:avLst/>
          </a:prstGeom>
        </p:spPr>
      </p:pic>
    </p:spTree>
  </p:cSld>
  <p:clrMapOvr>
    <a:masterClrMapping/>
  </p:clrMapOvr>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614934"/>
          </a:xfrm>
        </p:spPr>
        <p:txBody>
          <a:bodyPr>
            <a:normAutofit/>
          </a:bodyPr>
          <a:lstStyle/>
          <a:p>
            <a:r>
              <a:rPr lang="en-US" sz="3600" dirty="0" smtClean="0"/>
              <a:t>Other Approaches</a:t>
            </a:r>
            <a:endParaRPr lang="en-US" sz="3600" dirty="0"/>
          </a:p>
        </p:txBody>
      </p:sp>
      <p:sp>
        <p:nvSpPr>
          <p:cNvPr id="4" name="Footer Placeholder 3"/>
          <p:cNvSpPr>
            <a:spLocks noGrp="1"/>
          </p:cNvSpPr>
          <p:nvPr>
            <p:ph type="ftr" sz="quarter" idx="11"/>
          </p:nvPr>
        </p:nvSpPr>
        <p:spPr/>
        <p:txBody>
          <a:bodyPr/>
          <a:lstStyle/>
          <a:p>
            <a:r>
              <a:rPr lang="en-US" smtClean="0"/>
              <a:t>Copyright 2015 Ward Systems Group Inc.</a:t>
            </a:r>
            <a:endParaRPr lang="en-US" dirty="0"/>
          </a:p>
        </p:txBody>
      </p:sp>
      <p:sp>
        <p:nvSpPr>
          <p:cNvPr id="5" name="Slide Number Placeholder 4"/>
          <p:cNvSpPr>
            <a:spLocks noGrp="1"/>
          </p:cNvSpPr>
          <p:nvPr>
            <p:ph type="sldNum" sz="quarter" idx="12"/>
          </p:nvPr>
        </p:nvSpPr>
        <p:spPr/>
        <p:txBody>
          <a:bodyPr/>
          <a:lstStyle/>
          <a:p>
            <a:fld id="{4F81E220-2975-410E-88E6-D5F60A927DF5}" type="slidenum">
              <a:rPr lang="en-US" smtClean="0"/>
              <a:pPr/>
              <a:t>45</a:t>
            </a:fld>
            <a:endParaRPr lang="en-US"/>
          </a:p>
        </p:txBody>
      </p:sp>
      <p:sp>
        <p:nvSpPr>
          <p:cNvPr id="7" name="Content Placeholder 6"/>
          <p:cNvSpPr>
            <a:spLocks noGrp="1"/>
          </p:cNvSpPr>
          <p:nvPr>
            <p:ph idx="1"/>
          </p:nvPr>
        </p:nvSpPr>
        <p:spPr>
          <a:xfrm>
            <a:off x="457200" y="857250"/>
            <a:ext cx="8077200" cy="628650"/>
          </a:xfrm>
          <a:ln>
            <a:solidFill>
              <a:schemeClr val="accent1"/>
            </a:solidFill>
          </a:ln>
        </p:spPr>
        <p:txBody>
          <a:bodyPr>
            <a:normAutofit fontScale="92500" lnSpcReduction="20000"/>
          </a:bodyPr>
          <a:lstStyle/>
          <a:p>
            <a:r>
              <a:rPr lang="en-US" sz="2400" dirty="0" smtClean="0"/>
              <a:t>Experiment with different position sizing methods</a:t>
            </a:r>
            <a:br>
              <a:rPr lang="en-US" sz="2400" dirty="0" smtClean="0"/>
            </a:br>
            <a:r>
              <a:rPr lang="en-US" sz="2400" dirty="0" smtClean="0"/>
              <a:t>(requires Power User version)</a:t>
            </a:r>
          </a:p>
          <a:p>
            <a:endParaRPr lang="en-US" sz="2400" dirty="0" smtClean="0"/>
          </a:p>
          <a:p>
            <a:endParaRPr lang="en-US" sz="2400" dirty="0" smtClean="0"/>
          </a:p>
        </p:txBody>
      </p:sp>
      <p:pic>
        <p:nvPicPr>
          <p:cNvPr id="9" name="Picture 8" descr="Different Sizing Methods.JPG"/>
          <p:cNvPicPr>
            <a:picLocks noChangeAspect="1"/>
          </p:cNvPicPr>
          <p:nvPr/>
        </p:nvPicPr>
        <p:blipFill>
          <a:blip r:embed="rId3" cstate="print"/>
          <a:stretch>
            <a:fillRect/>
          </a:stretch>
        </p:blipFill>
        <p:spPr>
          <a:xfrm>
            <a:off x="533400" y="1543051"/>
            <a:ext cx="7924800" cy="3298661"/>
          </a:xfrm>
          <a:prstGeom prst="rect">
            <a:avLst/>
          </a:prstGeom>
        </p:spPr>
      </p:pic>
    </p:spTree>
  </p:cSld>
  <p:clrMapOvr>
    <a:masterClrMapping/>
  </p:clrMapOvr>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Next Steps</a:t>
            </a:r>
            <a:endParaRPr lang="en-US" dirty="0"/>
          </a:p>
        </p:txBody>
      </p:sp>
      <p:sp>
        <p:nvSpPr>
          <p:cNvPr id="3" name="Content Placeholder 2"/>
          <p:cNvSpPr>
            <a:spLocks noGrp="1"/>
          </p:cNvSpPr>
          <p:nvPr>
            <p:ph idx="1"/>
          </p:nvPr>
        </p:nvSpPr>
        <p:spPr/>
        <p:txBody>
          <a:bodyPr>
            <a:normAutofit lnSpcReduction="10000"/>
          </a:bodyPr>
          <a:lstStyle/>
          <a:p>
            <a:r>
              <a:rPr lang="en-US" dirty="0" smtClean="0"/>
              <a:t>Closely examine the webinar example charts</a:t>
            </a:r>
          </a:p>
          <a:p>
            <a:r>
              <a:rPr lang="en-US" dirty="0" smtClean="0"/>
              <a:t>Review the example charts that come with the program</a:t>
            </a:r>
            <a:br>
              <a:rPr lang="en-US" dirty="0" smtClean="0"/>
            </a:br>
            <a:r>
              <a:rPr lang="en-US" dirty="0" smtClean="0"/>
              <a:t>c:\NeuroShell Trader 6\Charts\Examples</a:t>
            </a:r>
          </a:p>
          <a:p>
            <a:r>
              <a:rPr lang="en-US" dirty="0" smtClean="0"/>
              <a:t>Look at </a:t>
            </a:r>
            <a:r>
              <a:rPr lang="en-US" dirty="0" smtClean="0">
                <a:hlinkClick r:id="rId3"/>
              </a:rPr>
              <a:t>www.ward.net</a:t>
            </a:r>
            <a:r>
              <a:rPr lang="en-US" dirty="0" smtClean="0"/>
              <a:t/>
            </a:r>
            <a:br>
              <a:rPr lang="en-US" dirty="0" smtClean="0"/>
            </a:br>
            <a:r>
              <a:rPr lang="en-US" b="1" dirty="0" smtClean="0">
                <a:solidFill>
                  <a:schemeClr val="accent1"/>
                </a:solidFill>
              </a:rPr>
              <a:t>Forum</a:t>
            </a:r>
            <a:br>
              <a:rPr lang="en-US" b="1" dirty="0" smtClean="0">
                <a:solidFill>
                  <a:schemeClr val="accent1"/>
                </a:solidFill>
              </a:rPr>
            </a:br>
            <a:r>
              <a:rPr lang="en-US" b="1" dirty="0" smtClean="0">
                <a:solidFill>
                  <a:schemeClr val="accent1"/>
                </a:solidFill>
              </a:rPr>
              <a:t>TASC charts</a:t>
            </a:r>
            <a:br>
              <a:rPr lang="en-US" b="1" dirty="0" smtClean="0">
                <a:solidFill>
                  <a:schemeClr val="accent1"/>
                </a:solidFill>
              </a:rPr>
            </a:br>
            <a:r>
              <a:rPr lang="en-US" b="1" dirty="0" smtClean="0">
                <a:solidFill>
                  <a:schemeClr val="accent1"/>
                </a:solidFill>
              </a:rPr>
              <a:t>Newsletter example charts</a:t>
            </a:r>
            <a:endParaRPr lang="en-US" dirty="0"/>
          </a:p>
        </p:txBody>
      </p:sp>
      <p:sp>
        <p:nvSpPr>
          <p:cNvPr id="4" name="Footer Placeholder 3"/>
          <p:cNvSpPr>
            <a:spLocks noGrp="1"/>
          </p:cNvSpPr>
          <p:nvPr>
            <p:ph type="ftr" sz="quarter" idx="11"/>
          </p:nvPr>
        </p:nvSpPr>
        <p:spPr/>
        <p:txBody>
          <a:bodyPr/>
          <a:lstStyle/>
          <a:p>
            <a:r>
              <a:rPr lang="en-US" dirty="0" smtClean="0"/>
              <a:t>Copyright 2015  Ward Systems Group Inc.</a:t>
            </a:r>
            <a:endParaRPr lang="en-US" dirty="0"/>
          </a:p>
        </p:txBody>
      </p:sp>
      <p:sp>
        <p:nvSpPr>
          <p:cNvPr id="5" name="Slide Number Placeholder 4"/>
          <p:cNvSpPr>
            <a:spLocks noGrp="1"/>
          </p:cNvSpPr>
          <p:nvPr>
            <p:ph type="sldNum" sz="quarter" idx="12"/>
          </p:nvPr>
        </p:nvSpPr>
        <p:spPr/>
        <p:txBody>
          <a:bodyPr/>
          <a:lstStyle/>
          <a:p>
            <a:fld id="{4F81E220-2975-410E-88E6-D5F60A927DF5}" type="slidenum">
              <a:rPr lang="en-US" smtClean="0"/>
              <a:pPr/>
              <a:t>46</a:t>
            </a:fld>
            <a:endParaRPr lang="en-US"/>
          </a:p>
        </p:txBody>
      </p:sp>
    </p:spTree>
  </p:cSld>
  <p:clrMapOvr>
    <a:masterClrMapping/>
  </p:clrMapOvr>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Summary</a:t>
            </a:r>
            <a:br>
              <a:rPr lang="en-US" dirty="0" smtClean="0"/>
            </a:br>
            <a:endParaRPr lang="en-US" dirty="0"/>
          </a:p>
        </p:txBody>
      </p:sp>
      <p:sp>
        <p:nvSpPr>
          <p:cNvPr id="3" name="Content Placeholder 2"/>
          <p:cNvSpPr>
            <a:spLocks noGrp="1"/>
          </p:cNvSpPr>
          <p:nvPr>
            <p:ph idx="1"/>
          </p:nvPr>
        </p:nvSpPr>
        <p:spPr/>
        <p:txBody>
          <a:bodyPr/>
          <a:lstStyle/>
          <a:p>
            <a:r>
              <a:rPr lang="en-US" dirty="0" smtClean="0"/>
              <a:t>The market is constantly changing</a:t>
            </a:r>
          </a:p>
          <a:p>
            <a:r>
              <a:rPr lang="en-US" dirty="0" smtClean="0"/>
              <a:t>You’ll never be finished – sorry!</a:t>
            </a:r>
          </a:p>
          <a:p>
            <a:r>
              <a:rPr lang="en-US" dirty="0" smtClean="0"/>
              <a:t>At least building models with NeuroShell Trader is fun</a:t>
            </a:r>
          </a:p>
          <a:p>
            <a:endParaRPr lang="en-US" dirty="0"/>
          </a:p>
        </p:txBody>
      </p:sp>
      <p:sp>
        <p:nvSpPr>
          <p:cNvPr id="4" name="Footer Placeholder 3"/>
          <p:cNvSpPr>
            <a:spLocks noGrp="1"/>
          </p:cNvSpPr>
          <p:nvPr>
            <p:ph type="ftr" sz="quarter" idx="11"/>
          </p:nvPr>
        </p:nvSpPr>
        <p:spPr/>
        <p:txBody>
          <a:bodyPr/>
          <a:lstStyle/>
          <a:p>
            <a:r>
              <a:rPr lang="en-US" dirty="0" smtClean="0"/>
              <a:t>Copyright 2015  Ward Systems Group Inc.</a:t>
            </a:r>
            <a:endParaRPr lang="en-US" dirty="0"/>
          </a:p>
        </p:txBody>
      </p:sp>
      <p:sp>
        <p:nvSpPr>
          <p:cNvPr id="5" name="Slide Number Placeholder 4"/>
          <p:cNvSpPr>
            <a:spLocks noGrp="1"/>
          </p:cNvSpPr>
          <p:nvPr>
            <p:ph type="sldNum" sz="quarter" idx="12"/>
          </p:nvPr>
        </p:nvSpPr>
        <p:spPr/>
        <p:txBody>
          <a:bodyPr/>
          <a:lstStyle/>
          <a:p>
            <a:fld id="{4F81E220-2975-410E-88E6-D5F60A927DF5}" type="slidenum">
              <a:rPr lang="en-US" smtClean="0"/>
              <a:pPr/>
              <a:t>47</a:t>
            </a:fld>
            <a:endParaRPr lang="en-US"/>
          </a:p>
        </p:txBody>
      </p:sp>
    </p:spTree>
  </p:cSld>
  <p:clrMapOvr>
    <a:masterClrMapping/>
  </p:clrMapOvr>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Webinar Software Sale</a:t>
            </a:r>
            <a:endParaRPr lang="en-US" dirty="0"/>
          </a:p>
        </p:txBody>
      </p:sp>
      <p:sp>
        <p:nvSpPr>
          <p:cNvPr id="3" name="Content Placeholder 2"/>
          <p:cNvSpPr>
            <a:spLocks noGrp="1"/>
          </p:cNvSpPr>
          <p:nvPr>
            <p:ph idx="1"/>
          </p:nvPr>
        </p:nvSpPr>
        <p:spPr>
          <a:xfrm>
            <a:off x="457200" y="1451610"/>
            <a:ext cx="7696200" cy="2891790"/>
          </a:xfrm>
        </p:spPr>
        <p:txBody>
          <a:bodyPr>
            <a:normAutofit fontScale="92500" lnSpcReduction="10000"/>
          </a:bodyPr>
          <a:lstStyle/>
          <a:p>
            <a:pPr indent="0">
              <a:buNone/>
            </a:pPr>
            <a:r>
              <a:rPr lang="en-US" dirty="0" smtClean="0"/>
              <a:t>If you are interested in purchasing any of the Ward Systems Group software shown during this webinar, please visit our website at:</a:t>
            </a:r>
          </a:p>
          <a:p>
            <a:pPr indent="0" algn="ctr">
              <a:buNone/>
            </a:pPr>
            <a:r>
              <a:rPr lang="en-US"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hlinkClick r:id="rId3"/>
              </a:rPr>
              <a:t>www.ward.net/webinar.asp</a:t>
            </a:r>
            <a:endParaRPr lang="en-US"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a:p>
            <a:pPr indent="0">
              <a:buNone/>
            </a:pPr>
            <a:endParaRPr lang="en-US" dirty="0" smtClean="0"/>
          </a:p>
          <a:p>
            <a:pPr indent="0">
              <a:buNone/>
            </a:pPr>
            <a:r>
              <a:rPr lang="en-US" dirty="0" smtClean="0"/>
              <a:t>We are offering a </a:t>
            </a:r>
            <a:r>
              <a:rPr lang="en-US" b="1" dirty="0" smtClean="0">
                <a:ln w="12700">
                  <a:solidFill>
                    <a:schemeClr val="tx2">
                      <a:satMod val="155000"/>
                    </a:schemeClr>
                  </a:solidFill>
                  <a:prstDash val="solid"/>
                </a:ln>
                <a:effectLst>
                  <a:outerShdw blurRad="41275" dist="20320" dir="1800000" algn="tl" rotWithShape="0">
                    <a:srgbClr val="000000">
                      <a:alpha val="40000"/>
                    </a:srgbClr>
                  </a:outerShdw>
                </a:effectLst>
              </a:rPr>
              <a:t>20% discount </a:t>
            </a:r>
            <a:r>
              <a:rPr lang="en-US" dirty="0" smtClean="0"/>
              <a:t>on your purchases </a:t>
            </a:r>
          </a:p>
          <a:p>
            <a:pPr indent="0">
              <a:buNone/>
            </a:pPr>
            <a:r>
              <a:rPr lang="en-US" i="1" dirty="0" smtClean="0"/>
              <a:t>until November 30, 2015.</a:t>
            </a:r>
          </a:p>
          <a:p>
            <a:pPr indent="0">
              <a:buNone/>
            </a:pPr>
            <a:endParaRPr lang="en-US" i="1" dirty="0"/>
          </a:p>
        </p:txBody>
      </p:sp>
      <p:sp>
        <p:nvSpPr>
          <p:cNvPr id="4" name="Footer Placeholder 3"/>
          <p:cNvSpPr>
            <a:spLocks noGrp="1"/>
          </p:cNvSpPr>
          <p:nvPr>
            <p:ph type="ftr" sz="quarter" idx="11"/>
          </p:nvPr>
        </p:nvSpPr>
        <p:spPr/>
        <p:txBody>
          <a:bodyPr/>
          <a:lstStyle/>
          <a:p>
            <a:r>
              <a:rPr lang="en-US" dirty="0" smtClean="0"/>
              <a:t>Copyright 2015 Ward Systems Group Inc.</a:t>
            </a:r>
            <a:endParaRPr lang="en-US" dirty="0"/>
          </a:p>
        </p:txBody>
      </p:sp>
      <p:sp>
        <p:nvSpPr>
          <p:cNvPr id="5" name="Slide Number Placeholder 4"/>
          <p:cNvSpPr>
            <a:spLocks noGrp="1"/>
          </p:cNvSpPr>
          <p:nvPr>
            <p:ph type="sldNum" sz="quarter" idx="12"/>
          </p:nvPr>
        </p:nvSpPr>
        <p:spPr/>
        <p:txBody>
          <a:bodyPr/>
          <a:lstStyle/>
          <a:p>
            <a:fld id="{4F81E220-2975-410E-88E6-D5F60A927DF5}" type="slidenum">
              <a:rPr lang="en-US" smtClean="0"/>
              <a:pPr/>
              <a:t>48</a:t>
            </a:fld>
            <a:endParaRPr lang="en-US"/>
          </a:p>
        </p:txBody>
      </p:sp>
    </p:spTree>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It Takes to Succeed</a:t>
            </a:r>
            <a:endParaRPr lang="en-US" dirty="0"/>
          </a:p>
        </p:txBody>
      </p:sp>
      <p:sp>
        <p:nvSpPr>
          <p:cNvPr id="3" name="Content Placeholder 2"/>
          <p:cNvSpPr>
            <a:spLocks noGrp="1"/>
          </p:cNvSpPr>
          <p:nvPr>
            <p:ph idx="1"/>
          </p:nvPr>
        </p:nvSpPr>
        <p:spPr/>
        <p:txBody>
          <a:bodyPr/>
          <a:lstStyle/>
          <a:p>
            <a:r>
              <a:rPr lang="en-US" dirty="0" smtClean="0"/>
              <a:t>Neural nets are not magic</a:t>
            </a:r>
          </a:p>
          <a:p>
            <a:r>
              <a:rPr lang="en-US" dirty="0" smtClean="0"/>
              <a:t>Markets driven by many complex variables that change frequently – models also need to change!</a:t>
            </a:r>
          </a:p>
          <a:p>
            <a:r>
              <a:rPr lang="en-US" dirty="0" smtClean="0"/>
              <a:t>Unreasonable to expect model to be 100% correct</a:t>
            </a:r>
            <a:endParaRPr lang="en-US" dirty="0"/>
          </a:p>
        </p:txBody>
      </p:sp>
      <p:sp>
        <p:nvSpPr>
          <p:cNvPr id="4" name="Footer Placeholder 3"/>
          <p:cNvSpPr>
            <a:spLocks noGrp="1"/>
          </p:cNvSpPr>
          <p:nvPr>
            <p:ph type="ftr" sz="quarter" idx="11"/>
          </p:nvPr>
        </p:nvSpPr>
        <p:spPr/>
        <p:txBody>
          <a:bodyPr/>
          <a:lstStyle/>
          <a:p>
            <a:r>
              <a:rPr lang="en-US" smtClean="0"/>
              <a:t>Copyright 2015 Ward Systems Group Inc.</a:t>
            </a:r>
            <a:endParaRPr lang="en-US" dirty="0"/>
          </a:p>
        </p:txBody>
      </p:sp>
      <p:sp>
        <p:nvSpPr>
          <p:cNvPr id="5" name="Slide Number Placeholder 4"/>
          <p:cNvSpPr>
            <a:spLocks noGrp="1"/>
          </p:cNvSpPr>
          <p:nvPr>
            <p:ph type="sldNum" sz="quarter" idx="12"/>
          </p:nvPr>
        </p:nvSpPr>
        <p:spPr/>
        <p:txBody>
          <a:bodyPr/>
          <a:lstStyle/>
          <a:p>
            <a:fld id="{4F81E220-2975-410E-88E6-D5F60A927DF5}" type="slidenum">
              <a:rPr lang="en-US" smtClean="0"/>
              <a:pPr/>
              <a:t>5</a:t>
            </a:fld>
            <a:endParaRPr lang="en-US"/>
          </a:p>
        </p:txBody>
      </p:sp>
    </p:spTree>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How to Define Success</a:t>
            </a:r>
            <a:endParaRPr lang="en-US" dirty="0"/>
          </a:p>
        </p:txBody>
      </p:sp>
      <p:sp>
        <p:nvSpPr>
          <p:cNvPr id="3" name="Content Placeholder 2"/>
          <p:cNvSpPr>
            <a:spLocks noGrp="1"/>
          </p:cNvSpPr>
          <p:nvPr>
            <p:ph idx="1"/>
          </p:nvPr>
        </p:nvSpPr>
        <p:spPr/>
        <p:txBody>
          <a:bodyPr>
            <a:normAutofit/>
          </a:bodyPr>
          <a:lstStyle/>
          <a:p>
            <a:r>
              <a:rPr lang="en-US" dirty="0" smtClean="0"/>
              <a:t>Models that make money most of the time</a:t>
            </a:r>
          </a:p>
          <a:p>
            <a:r>
              <a:rPr lang="en-US" dirty="0" smtClean="0"/>
              <a:t>Build ensemble models for increased probability of correct signals</a:t>
            </a:r>
          </a:p>
          <a:p>
            <a:r>
              <a:rPr lang="en-US" dirty="0" smtClean="0"/>
              <a:t>Trade several issues at the same time</a:t>
            </a:r>
          </a:p>
          <a:p>
            <a:r>
              <a:rPr lang="en-US" dirty="0" smtClean="0"/>
              <a:t>Limit large losses – look at the equity curve</a:t>
            </a:r>
          </a:p>
          <a:p>
            <a:r>
              <a:rPr lang="en-US" b="1" dirty="0" smtClean="0">
                <a:solidFill>
                  <a:srgbClr val="FF0000"/>
                </a:solidFill>
              </a:rPr>
              <a:t>Judge performance on out-of-sample results</a:t>
            </a:r>
          </a:p>
          <a:p>
            <a:r>
              <a:rPr lang="en-US" dirty="0" smtClean="0"/>
              <a:t>Does better than you can with your brain’s neural nets</a:t>
            </a:r>
            <a:endParaRPr lang="en-US" dirty="0"/>
          </a:p>
        </p:txBody>
      </p:sp>
      <p:sp>
        <p:nvSpPr>
          <p:cNvPr id="4" name="Footer Placeholder 3"/>
          <p:cNvSpPr>
            <a:spLocks noGrp="1"/>
          </p:cNvSpPr>
          <p:nvPr>
            <p:ph type="ftr" sz="quarter" idx="11"/>
          </p:nvPr>
        </p:nvSpPr>
        <p:spPr/>
        <p:txBody>
          <a:bodyPr/>
          <a:lstStyle/>
          <a:p>
            <a:r>
              <a:rPr lang="en-US" smtClean="0"/>
              <a:t>Copyright 2015 Ward Systems Group Inc.</a:t>
            </a:r>
            <a:endParaRPr lang="en-US" dirty="0"/>
          </a:p>
        </p:txBody>
      </p:sp>
      <p:sp>
        <p:nvSpPr>
          <p:cNvPr id="5" name="Slide Number Placeholder 4"/>
          <p:cNvSpPr>
            <a:spLocks noGrp="1"/>
          </p:cNvSpPr>
          <p:nvPr>
            <p:ph type="sldNum" sz="quarter" idx="12"/>
          </p:nvPr>
        </p:nvSpPr>
        <p:spPr/>
        <p:txBody>
          <a:bodyPr/>
          <a:lstStyle/>
          <a:p>
            <a:fld id="{4F81E220-2975-410E-88E6-D5F60A927DF5}" type="slidenum">
              <a:rPr lang="en-US" smtClean="0"/>
              <a:pPr/>
              <a:t>6</a:t>
            </a:fld>
            <a:endParaRPr lang="en-US"/>
          </a:p>
        </p:txBody>
      </p:sp>
    </p:spTree>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400" dirty="0" smtClean="0"/>
              <a:t>Not Every Security Is Easy to Predict</a:t>
            </a:r>
            <a:endParaRPr lang="en-US" sz="4400" dirty="0"/>
          </a:p>
        </p:txBody>
      </p:sp>
      <p:pic>
        <p:nvPicPr>
          <p:cNvPr id="6" name="Content Placeholder 5" descr="Trend vs cycle.JPG"/>
          <p:cNvPicPr>
            <a:picLocks noGrp="1" noChangeAspect="1"/>
          </p:cNvPicPr>
          <p:nvPr>
            <p:ph idx="1"/>
          </p:nvPr>
        </p:nvPicPr>
        <p:blipFill>
          <a:blip r:embed="rId3" cstate="print"/>
          <a:stretch>
            <a:fillRect/>
          </a:stretch>
        </p:blipFill>
        <p:spPr>
          <a:xfrm>
            <a:off x="1519682" y="1451373"/>
            <a:ext cx="6104637" cy="3292078"/>
          </a:xfrm>
        </p:spPr>
      </p:pic>
      <p:sp>
        <p:nvSpPr>
          <p:cNvPr id="4" name="Footer Placeholder 3"/>
          <p:cNvSpPr>
            <a:spLocks noGrp="1"/>
          </p:cNvSpPr>
          <p:nvPr>
            <p:ph type="ftr" sz="quarter" idx="11"/>
          </p:nvPr>
        </p:nvSpPr>
        <p:spPr/>
        <p:txBody>
          <a:bodyPr/>
          <a:lstStyle/>
          <a:p>
            <a:r>
              <a:rPr lang="en-US" smtClean="0"/>
              <a:t>Copyright 2015 Ward Systems Group Inc.</a:t>
            </a:r>
            <a:endParaRPr lang="en-US" dirty="0"/>
          </a:p>
        </p:txBody>
      </p:sp>
      <p:sp>
        <p:nvSpPr>
          <p:cNvPr id="5" name="Slide Number Placeholder 4"/>
          <p:cNvSpPr>
            <a:spLocks noGrp="1"/>
          </p:cNvSpPr>
          <p:nvPr>
            <p:ph type="sldNum" sz="quarter" idx="12"/>
          </p:nvPr>
        </p:nvSpPr>
        <p:spPr/>
        <p:txBody>
          <a:bodyPr/>
          <a:lstStyle/>
          <a:p>
            <a:fld id="{4F81E220-2975-410E-88E6-D5F60A927DF5}" type="slidenum">
              <a:rPr lang="en-US" smtClean="0"/>
              <a:pPr/>
              <a:t>7</a:t>
            </a:fld>
            <a:endParaRPr lang="en-US"/>
          </a:p>
        </p:txBody>
      </p:sp>
    </p:spTree>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400" dirty="0" smtClean="0"/>
              <a:t>Models Don’t Last Forever</a:t>
            </a:r>
            <a:endParaRPr lang="en-US" sz="4400" dirty="0"/>
          </a:p>
        </p:txBody>
      </p:sp>
      <p:sp>
        <p:nvSpPr>
          <p:cNvPr id="4" name="Footer Placeholder 3"/>
          <p:cNvSpPr>
            <a:spLocks noGrp="1"/>
          </p:cNvSpPr>
          <p:nvPr>
            <p:ph type="ftr" sz="quarter" idx="11"/>
          </p:nvPr>
        </p:nvSpPr>
        <p:spPr/>
        <p:txBody>
          <a:bodyPr/>
          <a:lstStyle/>
          <a:p>
            <a:r>
              <a:rPr lang="en-US" smtClean="0"/>
              <a:t>Copyright 2015 Ward Systems Group Inc.</a:t>
            </a:r>
            <a:endParaRPr lang="en-US" dirty="0"/>
          </a:p>
        </p:txBody>
      </p:sp>
      <p:sp>
        <p:nvSpPr>
          <p:cNvPr id="5" name="Slide Number Placeholder 4"/>
          <p:cNvSpPr>
            <a:spLocks noGrp="1"/>
          </p:cNvSpPr>
          <p:nvPr>
            <p:ph type="sldNum" sz="quarter" idx="12"/>
          </p:nvPr>
        </p:nvSpPr>
        <p:spPr/>
        <p:txBody>
          <a:bodyPr/>
          <a:lstStyle/>
          <a:p>
            <a:fld id="{4F81E220-2975-410E-88E6-D5F60A927DF5}" type="slidenum">
              <a:rPr lang="en-US" smtClean="0"/>
              <a:pPr/>
              <a:t>8</a:t>
            </a:fld>
            <a:endParaRPr lang="en-US"/>
          </a:p>
        </p:txBody>
      </p:sp>
      <p:sp>
        <p:nvSpPr>
          <p:cNvPr id="7" name="Content Placeholder 6"/>
          <p:cNvSpPr>
            <a:spLocks noGrp="1"/>
          </p:cNvSpPr>
          <p:nvPr>
            <p:ph idx="1"/>
          </p:nvPr>
        </p:nvSpPr>
        <p:spPr>
          <a:xfrm>
            <a:off x="457200" y="1451610"/>
            <a:ext cx="6172200" cy="3291840"/>
          </a:xfrm>
        </p:spPr>
        <p:txBody>
          <a:bodyPr>
            <a:normAutofit fontScale="92500" lnSpcReduction="20000"/>
          </a:bodyPr>
          <a:lstStyle/>
          <a:p>
            <a:r>
              <a:rPr lang="en-US" dirty="0" smtClean="0"/>
              <a:t>Very few models last the life of the instrument</a:t>
            </a:r>
          </a:p>
          <a:p>
            <a:r>
              <a:rPr lang="en-US" dirty="0" smtClean="0"/>
              <a:t>Market conditions change</a:t>
            </a:r>
          </a:p>
          <a:p>
            <a:r>
              <a:rPr lang="en-US" dirty="0" smtClean="0"/>
              <a:t>If a model works for 6 months, you are very lucky</a:t>
            </a:r>
          </a:p>
          <a:p>
            <a:r>
              <a:rPr lang="en-US" dirty="0" smtClean="0"/>
              <a:t>Neural nets need to be retrained </a:t>
            </a:r>
          </a:p>
          <a:p>
            <a:r>
              <a:rPr lang="en-US" dirty="0" smtClean="0"/>
              <a:t>Or use adaptive types of nets</a:t>
            </a:r>
          </a:p>
          <a:p>
            <a:r>
              <a:rPr lang="en-US" dirty="0" smtClean="0"/>
              <a:t>Find new inputs</a:t>
            </a:r>
          </a:p>
          <a:p>
            <a:r>
              <a:rPr lang="en-US" dirty="0" smtClean="0"/>
              <a:t>Change securities</a:t>
            </a:r>
          </a:p>
        </p:txBody>
      </p:sp>
      <p:pic>
        <p:nvPicPr>
          <p:cNvPr id="8" name="Picture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629400" y="1581150"/>
            <a:ext cx="2320848" cy="2571750"/>
          </a:xfrm>
          <a:prstGeom prst="rect">
            <a:avLst/>
          </a:prstGeom>
        </p:spPr>
      </p:pic>
    </p:spTree>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400" dirty="0" smtClean="0"/>
              <a:t>Find Good Inputs</a:t>
            </a:r>
            <a:endParaRPr lang="en-US" sz="4400" dirty="0"/>
          </a:p>
        </p:txBody>
      </p:sp>
      <p:sp>
        <p:nvSpPr>
          <p:cNvPr id="4" name="Footer Placeholder 3"/>
          <p:cNvSpPr>
            <a:spLocks noGrp="1"/>
          </p:cNvSpPr>
          <p:nvPr>
            <p:ph type="ftr" sz="quarter" idx="11"/>
          </p:nvPr>
        </p:nvSpPr>
        <p:spPr/>
        <p:txBody>
          <a:bodyPr/>
          <a:lstStyle/>
          <a:p>
            <a:r>
              <a:rPr lang="en-US" smtClean="0"/>
              <a:t>Copyright 2015 Ward Systems Group Inc.</a:t>
            </a:r>
            <a:endParaRPr lang="en-US" dirty="0"/>
          </a:p>
        </p:txBody>
      </p:sp>
      <p:sp>
        <p:nvSpPr>
          <p:cNvPr id="5" name="Slide Number Placeholder 4"/>
          <p:cNvSpPr>
            <a:spLocks noGrp="1"/>
          </p:cNvSpPr>
          <p:nvPr>
            <p:ph type="sldNum" sz="quarter" idx="12"/>
          </p:nvPr>
        </p:nvSpPr>
        <p:spPr/>
        <p:txBody>
          <a:bodyPr/>
          <a:lstStyle/>
          <a:p>
            <a:fld id="{4F81E220-2975-410E-88E6-D5F60A927DF5}" type="slidenum">
              <a:rPr lang="en-US" smtClean="0"/>
              <a:pPr/>
              <a:t>9</a:t>
            </a:fld>
            <a:endParaRPr lang="en-US"/>
          </a:p>
        </p:txBody>
      </p:sp>
      <p:sp>
        <p:nvSpPr>
          <p:cNvPr id="7" name="Content Placeholder 6"/>
          <p:cNvSpPr>
            <a:spLocks noGrp="1"/>
          </p:cNvSpPr>
          <p:nvPr>
            <p:ph idx="1"/>
          </p:nvPr>
        </p:nvSpPr>
        <p:spPr/>
        <p:txBody>
          <a:bodyPr>
            <a:normAutofit fontScale="92500" lnSpcReduction="20000"/>
          </a:bodyPr>
          <a:lstStyle/>
          <a:p>
            <a:r>
              <a:rPr lang="en-US" dirty="0" smtClean="0"/>
              <a:t>Use indicators you know</a:t>
            </a:r>
          </a:p>
          <a:p>
            <a:r>
              <a:rPr lang="en-US" dirty="0" smtClean="0"/>
              <a:t>Look at the example charts and videos for some of our favorites</a:t>
            </a:r>
          </a:p>
          <a:p>
            <a:r>
              <a:rPr lang="en-US" dirty="0" smtClean="0"/>
              <a:t>Graph them and look</a:t>
            </a:r>
            <a:br>
              <a:rPr lang="en-US" dirty="0" smtClean="0"/>
            </a:br>
            <a:r>
              <a:rPr lang="en-US" dirty="0" smtClean="0"/>
              <a:t>for different patterns</a:t>
            </a:r>
          </a:p>
          <a:p>
            <a:r>
              <a:rPr lang="en-US" dirty="0" smtClean="0"/>
              <a:t>Look at input</a:t>
            </a:r>
            <a:br>
              <a:rPr lang="en-US" dirty="0" smtClean="0"/>
            </a:br>
            <a:r>
              <a:rPr lang="en-US" dirty="0" smtClean="0"/>
              <a:t>contributions</a:t>
            </a:r>
          </a:p>
          <a:p>
            <a:r>
              <a:rPr lang="en-US" dirty="0" smtClean="0"/>
              <a:t>Use ratios, percent change</a:t>
            </a:r>
            <a:br>
              <a:rPr lang="en-US" dirty="0" smtClean="0"/>
            </a:br>
            <a:r>
              <a:rPr lang="en-US" dirty="0" smtClean="0"/>
              <a:t>rather than raw prices</a:t>
            </a:r>
          </a:p>
          <a:p>
            <a:endParaRPr lang="en-US" dirty="0" smtClean="0"/>
          </a:p>
        </p:txBody>
      </p:sp>
      <p:pic>
        <p:nvPicPr>
          <p:cNvPr id="6" name="Picture 5" descr="Indicator Patterns.JPG"/>
          <p:cNvPicPr>
            <a:picLocks noChangeAspect="1"/>
          </p:cNvPicPr>
          <p:nvPr/>
        </p:nvPicPr>
        <p:blipFill>
          <a:blip r:embed="rId3" cstate="print"/>
          <a:stretch>
            <a:fillRect/>
          </a:stretch>
        </p:blipFill>
        <p:spPr>
          <a:xfrm>
            <a:off x="4724400" y="2228850"/>
            <a:ext cx="3994228" cy="2360513"/>
          </a:xfrm>
          <a:prstGeom prst="rect">
            <a:avLst/>
          </a:prstGeom>
        </p:spPr>
      </p:pic>
    </p:spTree>
  </p:cSld>
  <p:clrMapOvr>
    <a:masterClrMapping/>
  </p:clrMapOvr>
  <p:transition/>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Flow">
  <a:themeElements>
    <a:clrScheme name="Custom 2">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546321"/>
      </a:hlink>
      <a:folHlink>
        <a:srgbClr val="0B5394"/>
      </a:folHlink>
    </a:clrScheme>
    <a:fontScheme name="Flow">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Flow">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Flow</Template>
  <TotalTime>9062</TotalTime>
  <Words>3964</Words>
  <Application>Microsoft Office PowerPoint</Application>
  <PresentationFormat>On-screen Show (16:9)</PresentationFormat>
  <Paragraphs>507</Paragraphs>
  <Slides>48</Slides>
  <Notes>47</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48</vt:i4>
      </vt:variant>
    </vt:vector>
  </HeadingPairs>
  <TitlesOfParts>
    <vt:vector size="53" baseType="lpstr">
      <vt:lpstr>Arial</vt:lpstr>
      <vt:lpstr>Calibri</vt:lpstr>
      <vt:lpstr>Constantia</vt:lpstr>
      <vt:lpstr>Wingdings 2</vt:lpstr>
      <vt:lpstr>Flow</vt:lpstr>
      <vt:lpstr>               NeuroShell Trader Webinar</vt:lpstr>
      <vt:lpstr>Trading Systems Are Examples Only</vt:lpstr>
      <vt:lpstr>Agenda</vt:lpstr>
      <vt:lpstr>Background</vt:lpstr>
      <vt:lpstr>What It Takes to Succeed</vt:lpstr>
      <vt:lpstr>How to Define Success</vt:lpstr>
      <vt:lpstr>Not Every Security Is Easy to Predict</vt:lpstr>
      <vt:lpstr>Models Don’t Last Forever</vt:lpstr>
      <vt:lpstr>Find Good Inputs</vt:lpstr>
      <vt:lpstr>Find Good Inputs</vt:lpstr>
      <vt:lpstr>Be Flexible</vt:lpstr>
      <vt:lpstr>Look at out-of-sample results</vt:lpstr>
      <vt:lpstr>Prevent Overfitting</vt:lpstr>
      <vt:lpstr>How to Prevent Overfitting</vt:lpstr>
      <vt:lpstr>Prevent Overfitting Example</vt:lpstr>
      <vt:lpstr>How to Prevent Overfitting</vt:lpstr>
      <vt:lpstr>How to Prevent Overfitting</vt:lpstr>
      <vt:lpstr>Optimization Tips</vt:lpstr>
      <vt:lpstr>Optimization Tips</vt:lpstr>
      <vt:lpstr>Pattern Recognition</vt:lpstr>
      <vt:lpstr>Pattern Recognition is Key</vt:lpstr>
      <vt:lpstr>Repeating Net Patterns</vt:lpstr>
      <vt:lpstr>Automatically Adapt Models</vt:lpstr>
      <vt:lpstr>Nets that Automatically Adapt as Markets Change</vt:lpstr>
      <vt:lpstr>Adaptive TurboProp 2 Add-on</vt:lpstr>
      <vt:lpstr>Adaptive Net Indicators</vt:lpstr>
      <vt:lpstr>Neural Indicators Add-on</vt:lpstr>
      <vt:lpstr>Neural Indicators Architectures</vt:lpstr>
      <vt:lpstr>Different Uses for Averages</vt:lpstr>
      <vt:lpstr>Variable Length Moving Average as Net Input</vt:lpstr>
      <vt:lpstr>Average Rules</vt:lpstr>
      <vt:lpstr>Practical Suggestions</vt:lpstr>
      <vt:lpstr>Practical Suggestions</vt:lpstr>
      <vt:lpstr>Practical Suggestions How Much Data</vt:lpstr>
      <vt:lpstr>Practical Suggestions How Much Data</vt:lpstr>
      <vt:lpstr>Practical Suggestions When a Model Isn’t Working</vt:lpstr>
      <vt:lpstr>Practical Suggestions Time Frames</vt:lpstr>
      <vt:lpstr>Practical Suggestions Bar Size</vt:lpstr>
      <vt:lpstr>Practical Suggestions for Judging Success</vt:lpstr>
      <vt:lpstr>Multiple Models Increase Odds of Success</vt:lpstr>
      <vt:lpstr>Chart Page Indicators Trade Portfolios</vt:lpstr>
      <vt:lpstr>Chart Page Indicators Trade Portfolios</vt:lpstr>
      <vt:lpstr>Multiple Models for Same Instrument</vt:lpstr>
      <vt:lpstr>Trader and ChaosHunter Models for Same Instrument</vt:lpstr>
      <vt:lpstr>Other Approaches</vt:lpstr>
      <vt:lpstr>Next Steps</vt:lpstr>
      <vt:lpstr>Summary </vt:lpstr>
      <vt:lpstr>Webinar Software Sale</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NeuroShell Trader Webinar</dc:title>
  <dc:creator>Training</dc:creator>
  <cp:lastModifiedBy>Marge Sherald</cp:lastModifiedBy>
  <cp:revision>606</cp:revision>
  <dcterms:created xsi:type="dcterms:W3CDTF">2014-10-20T15:01:29Z</dcterms:created>
  <dcterms:modified xsi:type="dcterms:W3CDTF">2015-11-18T15:12:10Z</dcterms:modified>
</cp:coreProperties>
</file>